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  <p:sldMasterId id="2147490458" r:id="rId9"/>
  </p:sldMasterIdLst>
  <p:notesMasterIdLst>
    <p:notesMasterId r:id="rId35"/>
  </p:notesMasterIdLst>
  <p:handoutMasterIdLst>
    <p:handoutMasterId r:id="rId36"/>
  </p:handoutMasterIdLst>
  <p:sldIdLst>
    <p:sldId id="449" r:id="rId10"/>
    <p:sldId id="708" r:id="rId11"/>
    <p:sldId id="709" r:id="rId12"/>
    <p:sldId id="706" r:id="rId13"/>
    <p:sldId id="710" r:id="rId14"/>
    <p:sldId id="711" r:id="rId15"/>
    <p:sldId id="713" r:id="rId16"/>
    <p:sldId id="717" r:id="rId17"/>
    <p:sldId id="715" r:id="rId18"/>
    <p:sldId id="718" r:id="rId19"/>
    <p:sldId id="721" r:id="rId20"/>
    <p:sldId id="720" r:id="rId21"/>
    <p:sldId id="722" r:id="rId22"/>
    <p:sldId id="723" r:id="rId23"/>
    <p:sldId id="724" r:id="rId24"/>
    <p:sldId id="733" r:id="rId25"/>
    <p:sldId id="725" r:id="rId26"/>
    <p:sldId id="726" r:id="rId27"/>
    <p:sldId id="727" r:id="rId28"/>
    <p:sldId id="728" r:id="rId29"/>
    <p:sldId id="729" r:id="rId30"/>
    <p:sldId id="730" r:id="rId31"/>
    <p:sldId id="731" r:id="rId32"/>
    <p:sldId id="732" r:id="rId33"/>
    <p:sldId id="734" r:id="rId34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a.lewandowska" initials="m" lastIdx="2" clrIdx="0"/>
  <p:cmAuthor id="1" name="Rafał Domagalski" initials="R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79394" autoAdjust="0"/>
  </p:normalViewPr>
  <p:slideViewPr>
    <p:cSldViewPr snapToGrid="0">
      <p:cViewPr varScale="1">
        <p:scale>
          <a:sx n="92" d="100"/>
          <a:sy n="92" d="100"/>
        </p:scale>
        <p:origin x="19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43F2DBDF-283A-4452-9B8B-FC2CFD9523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02016846-7D7A-484B-9989-5FA378CB76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6A5132-5B91-4843-B3CC-91227382D3B3}" type="datetimeFigureOut">
              <a:rPr lang="pl-PL"/>
              <a:pPr>
                <a:defRPr/>
              </a:pPr>
              <a:t>2020-04-08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66621225-AE5D-443C-8DF0-CD394F5C25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5D0A2403-626F-44A5-90DC-DF3FA4029C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110FFF8-5EEB-43CE-A592-84944E874AA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5692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6AFCF301-B78E-4732-BF49-7F544DA3B3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C4E0E238-85F9-4031-9CA8-5B0196E2B6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B85A7B-468F-4B57-B318-6EA2F065297F}" type="datetimeFigureOut">
              <a:rPr lang="pl-PL"/>
              <a:pPr>
                <a:defRPr/>
              </a:pPr>
              <a:t>2020-04-08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="" xmlns:a16="http://schemas.microsoft.com/office/drawing/2014/main" id="{454D32D0-2356-4B4B-A21E-8EA9E25CFC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="" xmlns:a16="http://schemas.microsoft.com/office/drawing/2014/main" id="{CE03447C-BFFA-4813-AE25-3B9C567B9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4EED8AFB-BCF3-45B9-B739-CE659196EF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24F6361C-78D4-42EA-9021-733F335E2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2025B1-5B7E-4D17-AE98-6FB9A2D684B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40392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25B1-5B7E-4D17-AE98-6FB9A2D684B1}" type="slidenum">
              <a:rPr lang="pl-PL" altLang="pl-PL" smtClean="0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094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25B1-5B7E-4D17-AE98-6FB9A2D684B1}" type="slidenum">
              <a:rPr lang="pl-PL" altLang="pl-PL" smtClean="0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936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37C08E84-43F3-4B26-B75E-92561C351B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725984-AC87-4AFD-8396-81AD5C29512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63508C67-C380-44E9-83AB-7E38D1CE8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ED78158E-E40E-4F23-B169-A1B613CA827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3C0B041D-505E-424C-A76B-6C8586B7A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258CC0E2-C119-4DA9-BCC9-E2103584521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5F4B2521-5A67-4407-B5D5-5061B49B3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A72D95-6F53-42CD-8590-F9614560A73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8514CB7-EB14-452E-8503-483B2214AB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E0249-12B1-48D0-9993-CB31C846720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5C12BCC-12C8-46AF-9CF2-022C1CFB7A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F9C1D0-4D05-4A23-8315-1BF4E389A5B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9579283-A9EA-40EC-9FDD-FF7CF6BC8A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29AA18-58C4-4A5A-9E57-FBDCBDDD3AB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FB84CDAF-A142-4DD7-8403-ED52981C4A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EC91D3-2980-4E41-BA3B-2E11F15BE5D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5BBCD56E-B549-49D5-8C95-8529130DF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9AF456-1AB7-4054-A377-3AE8EE36D0A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278051F7-1680-4674-818C-017EBA9AC1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2F7FD0-A14B-41CC-9DA6-A285A6401A7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7FFA6991-11E0-4DE9-A4FD-83BA47404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4EE177-2C6C-4CEE-B599-003125889CB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B12C402F-75BB-4FB2-9281-257909C2B8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E3060B-717A-4ECA-A79B-C209BCD14CE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B6FD3F29-87A3-447B-8BE2-B31E97B1A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D57B-1A04-4332-AF1F-6A65AA97648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6656A014-546D-41A8-AFB7-58A3E26EF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63E555-5037-400A-9B50-D16DF9231B3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2BCCD00-C57C-4F0C-9454-3362BF0573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BD259-7324-468D-B371-B2AE9D0CD38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E9E45A2-510A-476B-9CE5-70EDBB744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A01FA2-85CF-444E-B0C9-D0FEBAF7815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BC45DF2D-38C9-4788-89A9-6EA8B2CFBE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ED180F-C843-4E73-9B3A-E28BADA2E2D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5D298A42-D8C6-4E20-A022-F701033D5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B1D55D-5C10-4600-8ECA-A46EBDB28BE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9C8D04D-5226-48C4-9122-4EE6AC521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34BC76-953F-44C0-A15B-3328D293DA7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85B3E815-DE1D-4ABB-B4D1-EBA59E46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B001FD-4792-4F11-8616-03C9AFB26C0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723D0FA3-D54E-48CD-931F-0629F5FA4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2D85F8-B888-422C-B060-C7C7BA0AD93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6750AF3B-25D9-49F7-B866-6ED9A3B36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6F2ADB-CF51-4A49-9095-6069D79319F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6E40F998-ED07-43C2-988C-20C9E8AC9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975E02-EAA2-4844-AEFD-A283A9CF408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EC5DB33-0E8F-450A-B0FB-42B5B0A61C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9736E3-CA87-4EF7-AB1C-5C0AF0A5251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7575BB7-A9D5-4996-9590-E0357555D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5A10AA-E2FF-4565-9D2F-5477E0DEB73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14BAD2F-8090-49C3-8C6C-0DFF8BEA3B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3741E5-5ABF-4246-83B8-78890480FA6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8E6EAB73-4724-46C9-8B71-2BB286E409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B3DE6C-8214-4974-9FCB-A81785A4004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3851F8C-9C16-4D18-A111-8E8C96B08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6A5BF3-6306-43EA-B232-C2F1F62A33D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0E4F0047-3A15-4BF4-BCCF-85116A7A3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039408-1173-4D06-A959-E851DC3AE42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72D298D2-BAD9-4DE8-AEE7-3E27618BE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AB84CC-0397-4862-A79B-93918550A58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0064452B-5B23-449C-9679-02F030C3F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5FD9A1-EA66-4A17-98FC-510D374D63F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B410F401-D137-4AC2-8642-8DCF398F88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9EEDB8-9A21-4D47-9EF4-DB3DAC3D88F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4BE18B7C-CEEC-475A-86F0-24D62EA7F8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AB697C-06A3-4E2D-BA8A-7BDD8204543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>
            <a:extLst>
              <a:ext uri="{FF2B5EF4-FFF2-40B4-BE49-F238E27FC236}">
                <a16:creationId xmlns="" xmlns:a16="http://schemas.microsoft.com/office/drawing/2014/main" id="{2B971C66-15DD-4199-974C-A12D6EC376A6}"/>
              </a:ext>
            </a:extLst>
          </p:cNvPr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>
            <a:extLst>
              <a:ext uri="{FF2B5EF4-FFF2-40B4-BE49-F238E27FC236}">
                <a16:creationId xmlns="" xmlns:a16="http://schemas.microsoft.com/office/drawing/2014/main" id="{05CC47C7-9F61-41B9-A591-7A480E34F884}"/>
              </a:ext>
            </a:extLst>
          </p:cNvPr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B0D34E1-4E9E-4DC9-B4FA-56C1A2CE4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C5E734-0CCC-4E6D-AB31-3A48732E2C2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0DA7DEB-334A-4E1D-B726-A8952B29E3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23E9A6-3F59-4C11-97FD-493A4D396A6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DB59538-CF55-4FCB-B203-9A1735ED1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04A68-210C-42F6-841F-74BE33719E8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51F3FB5-1B3B-4673-AAB3-D9899DA1A8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F7C975-45CA-4EE3-89D8-A7BEDA1CDD7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08F2F219-6CC8-46E3-99B6-E8DF2F6E9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A04363-49E7-4740-AFF4-3037F295B57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D170C28E-6F29-430E-9EE5-F1CE0C984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667922-54E6-4A9E-B5F7-D8F8D65C4AC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DA18314F-F4D9-41D8-8C1F-477A89737D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66D12F-C2C1-4A76-96B9-C756D032DCC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956F235A-2F26-4F73-BDC3-D2CEB4A4A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AA6917-C332-449B-89EE-31DB0738892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0BA1EE2C-CC8C-47FE-A60E-16370A16C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016C46-1321-4F86-B604-D05A1FD6800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E783EFB8-0540-4F3F-93EC-7D35B9FCA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C09732-FB9F-46A9-9EF0-0996435413E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89C9D7B-34BF-443F-8C7A-7B859AD93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34F2EE-7731-4B0A-B411-6E40139DCEA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E72FBE6-B20B-48B6-BD6D-9ED5D6B13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48B26-8339-4E18-92FC-E8AE330188B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A1B99086-7EAD-41EB-9321-9759695CC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7209A8-48CD-4991-B839-89AB4744D91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B63422F-D925-45BD-8CAB-5AB04EDC4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8E0897-2734-4450-8F85-F7C16DCEC0E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A3D0118B-949B-4C09-9F52-9A5448468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313440-127E-44F0-ADCF-B3AB835B852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6552B627-52F7-4E4D-BC5C-4EFBA5EE84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0667E-FF33-4CDB-A0A0-E223DD60882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0CD8CC5D-FA45-4C06-84BB-D843F2D6E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AC47BE-8C10-4CBD-900D-E2F6D5418D5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94F56133-9D9A-44AB-87A3-C6C86A169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3563D4-5AF7-451B-8DB8-F39853CCEB7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A94FDB8A-7B3A-4875-8EEA-B8E341259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ACCB59-DA64-494F-ADA6-1B053AB59B3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530855C2-F98B-4BB0-9B56-8BD8977854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625A24-1717-453E-ABA3-B96C3B864D3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>
            <a:extLst>
              <a:ext uri="{FF2B5EF4-FFF2-40B4-BE49-F238E27FC236}">
                <a16:creationId xmlns="" xmlns:a16="http://schemas.microsoft.com/office/drawing/2014/main" id="{47713508-7AE1-4072-9646-F1964117FEFC}"/>
              </a:ext>
            </a:extLst>
          </p:cNvPr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>
            <a:extLst>
              <a:ext uri="{FF2B5EF4-FFF2-40B4-BE49-F238E27FC236}">
                <a16:creationId xmlns="" xmlns:a16="http://schemas.microsoft.com/office/drawing/2014/main" id="{B5BF0392-010A-4163-A392-FCCEB3736E44}"/>
              </a:ext>
            </a:extLst>
          </p:cNvPr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03FA7D8-38C5-4DF4-9795-BCD50C77EA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4E62C-5FA4-4FE7-988F-C6CA8661261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FFED317B-AC0E-446E-991E-441648587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86EB27-31DB-4A62-8FA2-850AD1A4C83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8AF48E2-18B5-42EA-85BC-4A02F0771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F24031-60AE-46C2-A617-F727BFEEEB4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6F65905E-4FD2-49C9-B2FB-256E3D2E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1E2E37-C92A-41A0-9D8E-F43D9572BDF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619BA845-EC28-48ED-B6F7-F7CB4B4B5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24A98A-A6C1-42A4-8A14-382F32175A0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CB3986FF-68D5-4C03-A060-12E0D861BC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94A615-0175-40E4-BA96-FC018C2B918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EF56CD35-C659-4673-9B3F-0EBF9AA5A9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784192-4C32-4610-BC8A-616BFFA101B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7333C1FB-118F-4E7F-9519-7959F76E6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0C89B1-46E1-4CBB-AD99-5B5213CA906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1FA9A468-2A69-47D8-88C4-B09DB3F0F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0D11C1-0713-4C12-82AD-E4B9444D388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970D6AEB-7283-4318-8928-B8F21AE5A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362A5A-D73D-4B35-8BF7-5FED51B45C5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>
            <a:extLst>
              <a:ext uri="{FF2B5EF4-FFF2-40B4-BE49-F238E27FC236}">
                <a16:creationId xmlns="" xmlns:a16="http://schemas.microsoft.com/office/drawing/2014/main" id="{07D05D34-A2F1-4535-B0F7-5A088B0F921A}"/>
              </a:ext>
            </a:extLst>
          </p:cNvPr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>
            <a:extLst>
              <a:ext uri="{FF2B5EF4-FFF2-40B4-BE49-F238E27FC236}">
                <a16:creationId xmlns="" xmlns:a16="http://schemas.microsoft.com/office/drawing/2014/main" id="{C8486241-EF57-495E-8B7F-32EA725489F1}"/>
              </a:ext>
            </a:extLst>
          </p:cNvPr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70593EFC-90AD-43D2-B757-942615BE7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44A98-3B4A-4B95-9E4B-B7528CF3E12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1B33309-C322-495B-B489-392DE21DE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18C2D4-9846-4898-B17C-C0ABC92685D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9FEE08B-C1A8-4412-9FE1-3787E1706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896E27-4F5D-419C-8F56-EA328B9FC5A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F0B7AEA-8DE8-4637-BE26-41656D30D6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E63CA2-68BB-4FC5-8FB6-6C0AE4F372A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ADE74F7B-640A-4B54-A790-1667D1428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E66A0F-4015-44AC-8475-D5A5C596D41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611C1B0E-0E42-4F43-B55D-9F58446307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33137C-0B0C-449A-896E-CA19CD36418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F36AC2BE-9B4A-4060-972C-B046A9EDA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031ADB-2A9F-40E9-96B3-CAFD6FC939E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AC178093-B787-4994-8268-1414E40B7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5A75C1-8C80-425D-916F-A7B3F142F51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AAD884DE-21A7-49D5-9ECF-DBF663A6C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F924AD-FBB0-488A-8F40-A4147C6886C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A05CD544-B720-48BF-B728-A8E6307EC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155EB1-7C31-416B-A519-7A633741DCC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2C6A53BB-5AFF-4361-968C-96B9F61537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8E2E55-81BC-4E4D-9D3D-6B52842F579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>
            <a:extLst>
              <a:ext uri="{FF2B5EF4-FFF2-40B4-BE49-F238E27FC236}">
                <a16:creationId xmlns="" xmlns:a16="http://schemas.microsoft.com/office/drawing/2014/main" id="{5C69E56F-1962-4CFA-BBB2-3FFEFD20B286}"/>
              </a:ext>
            </a:extLst>
          </p:cNvPr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>
            <a:extLst>
              <a:ext uri="{FF2B5EF4-FFF2-40B4-BE49-F238E27FC236}">
                <a16:creationId xmlns="" xmlns:a16="http://schemas.microsoft.com/office/drawing/2014/main" id="{8A59BBF8-F59D-40B8-9D7B-D42BF2515173}"/>
              </a:ext>
            </a:extLst>
          </p:cNvPr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9BB3A5C-1AB8-4E8C-B222-054DDE277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0BB710AF-8E1F-408E-BCAE-B4AAADD4520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1DA5938-5275-434C-A7F0-079656F351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202CA4E9-A50D-46B8-811C-B714CB9C5DF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688" y="122238"/>
            <a:ext cx="41544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73FBD78-1188-43D2-B45B-C97710961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6D28F21E-CBF0-420D-BB6C-E7BE67D52CB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8339F89B-576A-41A3-B178-38F967F4C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D35CE96A-6311-469D-903F-197E7572523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3C5E1293-10AD-4AF2-A9C9-0629E5556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7E4CD41D-60E5-4115-A47C-F5F024A787D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D3CD694E-FE7B-4A3D-A8F5-3859335FA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7292A05A-8FED-4CE8-BB51-77FA06238E9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69442E11-F173-4166-B108-DDBCACDD35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5B917E85-EE72-4C18-BF8F-FBEFAD9DAC3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615635" y="1964602"/>
            <a:ext cx="8374455" cy="44361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2">
            <a:extLst>
              <a:ext uri="{FF2B5EF4-FFF2-40B4-BE49-F238E27FC236}">
                <a16:creationId xmlns="" xmlns:a16="http://schemas.microsoft.com/office/drawing/2014/main" id="{96E5B17C-B724-4EDF-9D79-7C824997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7C08C3D0-5981-455D-8F18-2B950D69B5E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1C2047-DEEC-4297-8ADB-6FB67BDF2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259EE7F-B208-4CD9-8DEE-124BF31298F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53" r:id="rId1"/>
    <p:sldLayoutId id="2147494654" r:id="rId2"/>
    <p:sldLayoutId id="2147494655" r:id="rId3"/>
    <p:sldLayoutId id="2147494656" r:id="rId4"/>
    <p:sldLayoutId id="2147494657" r:id="rId5"/>
    <p:sldLayoutId id="2147494658" r:id="rId6"/>
    <p:sldLayoutId id="2147494659" r:id="rId7"/>
    <p:sldLayoutId id="2147494660" r:id="rId8"/>
    <p:sldLayoutId id="2147494661" r:id="rId9"/>
    <p:sldLayoutId id="2147494662" r:id="rId10"/>
    <p:sldLayoutId id="21474946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5A6D6B-84F8-4C53-AEF0-4787EB39E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AF89E5-6DC8-4C41-A59C-3D1A700BC61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65" r:id="rId1"/>
    <p:sldLayoutId id="2147494666" r:id="rId2"/>
    <p:sldLayoutId id="2147494667" r:id="rId3"/>
    <p:sldLayoutId id="2147494668" r:id="rId4"/>
    <p:sldLayoutId id="2147494669" r:id="rId5"/>
    <p:sldLayoutId id="2147494670" r:id="rId6"/>
    <p:sldLayoutId id="2147494671" r:id="rId7"/>
    <p:sldLayoutId id="2147494672" r:id="rId8"/>
    <p:sldLayoutId id="2147494673" r:id="rId9"/>
    <p:sldLayoutId id="2147494674" r:id="rId10"/>
    <p:sldLayoutId id="21474946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C20ED2-C612-4CB1-9B7B-A551D6032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0A9A8A9-1B74-4420-9621-4A47A8EFCAA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76" r:id="rId1"/>
    <p:sldLayoutId id="2147494677" r:id="rId2"/>
    <p:sldLayoutId id="2147494678" r:id="rId3"/>
    <p:sldLayoutId id="2147494679" r:id="rId4"/>
    <p:sldLayoutId id="2147494680" r:id="rId5"/>
    <p:sldLayoutId id="2147494681" r:id="rId6"/>
    <p:sldLayoutId id="2147494682" r:id="rId7"/>
    <p:sldLayoutId id="2147494683" r:id="rId8"/>
    <p:sldLayoutId id="2147494684" r:id="rId9"/>
    <p:sldLayoutId id="2147494685" r:id="rId10"/>
    <p:sldLayoutId id="21474946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1906E9-A4C9-4838-8688-61EB2EC63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DE5A25E-2108-4BAF-A231-C757D7F9659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87" r:id="rId1"/>
    <p:sldLayoutId id="2147494688" r:id="rId2"/>
    <p:sldLayoutId id="2147494689" r:id="rId3"/>
    <p:sldLayoutId id="2147494690" r:id="rId4"/>
    <p:sldLayoutId id="2147494691" r:id="rId5"/>
    <p:sldLayoutId id="2147494692" r:id="rId6"/>
    <p:sldLayoutId id="2147494693" r:id="rId7"/>
    <p:sldLayoutId id="2147494694" r:id="rId8"/>
    <p:sldLayoutId id="2147494695" r:id="rId9"/>
    <p:sldLayoutId id="2147494696" r:id="rId10"/>
    <p:sldLayoutId id="21474946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F87032-6596-4D4D-A87C-A3BBC898C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2D0DAFC-D46F-47BB-9388-0FA6D64345F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98" r:id="rId1"/>
    <p:sldLayoutId id="2147494699" r:id="rId2"/>
    <p:sldLayoutId id="2147494700" r:id="rId3"/>
    <p:sldLayoutId id="2147494701" r:id="rId4"/>
    <p:sldLayoutId id="2147494702" r:id="rId5"/>
    <p:sldLayoutId id="2147494703" r:id="rId6"/>
    <p:sldLayoutId id="2147494704" r:id="rId7"/>
    <p:sldLayoutId id="2147494705" r:id="rId8"/>
    <p:sldLayoutId id="2147494706" r:id="rId9"/>
    <p:sldLayoutId id="2147494707" r:id="rId10"/>
    <p:sldLayoutId id="21474947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B143B3-B146-4772-B2E5-D1DAFCA9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BA56D2C-BC2E-44D5-B39E-EEA2A03BE9D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09" r:id="rId1"/>
    <p:sldLayoutId id="2147494710" r:id="rId2"/>
    <p:sldLayoutId id="2147494711" r:id="rId3"/>
    <p:sldLayoutId id="2147494712" r:id="rId4"/>
    <p:sldLayoutId id="2147494713" r:id="rId5"/>
    <p:sldLayoutId id="2147494714" r:id="rId6"/>
    <p:sldLayoutId id="2147494715" r:id="rId7"/>
    <p:sldLayoutId id="2147494716" r:id="rId8"/>
    <p:sldLayoutId id="2147494717" r:id="rId9"/>
    <p:sldLayoutId id="2147494718" r:id="rId10"/>
    <p:sldLayoutId id="2147494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FBF6DF-9293-454B-81B1-35366A7A8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E0F1FF0-8B62-4920-89AE-61966D3786B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20" r:id="rId1"/>
    <p:sldLayoutId id="2147494721" r:id="rId2"/>
    <p:sldLayoutId id="2147494722" r:id="rId3"/>
    <p:sldLayoutId id="2147494723" r:id="rId4"/>
    <p:sldLayoutId id="2147494724" r:id="rId5"/>
    <p:sldLayoutId id="2147494725" r:id="rId6"/>
    <p:sldLayoutId id="2147494726" r:id="rId7"/>
    <p:sldLayoutId id="2147494727" r:id="rId8"/>
    <p:sldLayoutId id="2147494728" r:id="rId9"/>
    <p:sldLayoutId id="2147494729" r:id="rId10"/>
    <p:sldLayoutId id="21474947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9A263C-74C1-49DF-A29A-B076A7D13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47A1ACE-2676-47C6-8EAF-A205B3045F0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31" r:id="rId1"/>
    <p:sldLayoutId id="2147494732" r:id="rId2"/>
    <p:sldLayoutId id="2147494733" r:id="rId3"/>
    <p:sldLayoutId id="2147494734" r:id="rId4"/>
    <p:sldLayoutId id="2147494735" r:id="rId5"/>
    <p:sldLayoutId id="2147494736" r:id="rId6"/>
    <p:sldLayoutId id="2147494737" r:id="rId7"/>
    <p:sldLayoutId id="2147494738" r:id="rId8"/>
    <p:sldLayoutId id="2147494739" r:id="rId9"/>
    <p:sldLayoutId id="2147494740" r:id="rId10"/>
    <p:sldLayoutId id="2147494741" r:id="rId11"/>
    <p:sldLayoutId id="214749474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76B6BD-DCDC-40E7-9034-8A173A2F7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3BA4160-6F98-446E-87B0-FE47C6A8DC2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43" r:id="rId1"/>
    <p:sldLayoutId id="2147494744" r:id="rId2"/>
    <p:sldLayoutId id="2147494745" r:id="rId3"/>
    <p:sldLayoutId id="2147494746" r:id="rId4"/>
    <p:sldLayoutId id="2147494747" r:id="rId5"/>
    <p:sldLayoutId id="2147494748" r:id="rId6"/>
    <p:sldLayoutId id="2147494749" r:id="rId7"/>
    <p:sldLayoutId id="2147494750" r:id="rId8"/>
    <p:sldLayoutId id="2147494751" r:id="rId9"/>
    <p:sldLayoutId id="2147494752" r:id="rId10"/>
    <p:sldLayoutId id="2147494753" r:id="rId11"/>
    <p:sldLayoutId id="214749475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450" y="0"/>
            <a:ext cx="80835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: zaokrąglone rogi 1">
            <a:extLst>
              <a:ext uri="{FF2B5EF4-FFF2-40B4-BE49-F238E27FC236}">
                <a16:creationId xmlns="" xmlns:a16="http://schemas.microsoft.com/office/drawing/2014/main" id="{66B2521F-769D-4187-941E-44FAEA62F52A}"/>
              </a:ext>
            </a:extLst>
          </p:cNvPr>
          <p:cNvSpPr/>
          <p:nvPr/>
        </p:nvSpPr>
        <p:spPr>
          <a:xfrm>
            <a:off x="1293523" y="2585712"/>
            <a:ext cx="7642658" cy="23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Wstępna propozycja kierunków zmian do RPO WK-P 2014-2020 do negocjacji z IK UP i KE: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1B7DC3C2-D1D5-4A46-92E3-6A52F7935FD2}"/>
              </a:ext>
            </a:extLst>
          </p:cNvPr>
          <p:cNvSpPr txBox="1"/>
          <p:nvPr/>
        </p:nvSpPr>
        <p:spPr>
          <a:xfrm>
            <a:off x="1293523" y="2653294"/>
            <a:ext cx="7642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Działania podejmowane przez Zarząd Województwa w celu przeciwdziałania i zwalczania COVID-19 – wsparcie środkami </a:t>
            </a:r>
            <a:r>
              <a:rPr lang="pl-PL" sz="2400" b="1" dirty="0" smtClean="0"/>
              <a:t>z </a:t>
            </a:r>
            <a:r>
              <a:rPr lang="pl-PL" sz="2400" b="1" dirty="0"/>
              <a:t>Regionalnego Programu Operacyjnego Województwa Kujawsko-Pomorskiego na lata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2014-2020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: zaokrąglone rogi 2">
            <a:extLst>
              <a:ext uri="{FF2B5EF4-FFF2-40B4-BE49-F238E27FC236}">
                <a16:creationId xmlns="" xmlns:a16="http://schemas.microsoft.com/office/drawing/2014/main" id="{B644F534-3751-4EE3-954E-94B34C1A3F7F}"/>
              </a:ext>
            </a:extLst>
          </p:cNvPr>
          <p:cNvSpPr/>
          <p:nvPr/>
        </p:nvSpPr>
        <p:spPr>
          <a:xfrm>
            <a:off x="2797250" y="4996520"/>
            <a:ext cx="3390741" cy="13981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6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(Poddziałanie 6.1.1)</a:t>
            </a:r>
          </a:p>
          <a:p>
            <a:pPr algn="ctr"/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systemu opieki </a:t>
            </a: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zdrowotnej- zakup aparatury medycznej</a:t>
            </a:r>
            <a:endParaRPr lang="pl-PL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rzałka: w prawo 6">
            <a:extLst>
              <a:ext uri="{FF2B5EF4-FFF2-40B4-BE49-F238E27FC236}">
                <a16:creationId xmlns="" xmlns:a16="http://schemas.microsoft.com/office/drawing/2014/main" id="{50B4D58D-431C-483F-8287-E181B891C09B}"/>
              </a:ext>
            </a:extLst>
          </p:cNvPr>
          <p:cNvSpPr/>
          <p:nvPr/>
        </p:nvSpPr>
        <p:spPr>
          <a:xfrm rot="2925739">
            <a:off x="444430" y="3642841"/>
            <a:ext cx="2303904" cy="40584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831671" y="4567497"/>
            <a:ext cx="144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105 mln zł</a:t>
            </a:r>
            <a:endParaRPr lang="pl-PL" sz="1600" b="1" dirty="0"/>
          </a:p>
        </p:txBody>
      </p:sp>
      <p:sp>
        <p:nvSpPr>
          <p:cNvPr id="14" name="Prostokąt: zaokrąglone rogi 5">
            <a:extLst>
              <a:ext uri="{FF2B5EF4-FFF2-40B4-BE49-F238E27FC236}">
                <a16:creationId xmlns="" xmlns:a16="http://schemas.microsoft.com/office/drawing/2014/main" id="{92E7C14A-8744-4E28-9D4A-B8A77266977E}"/>
              </a:ext>
            </a:extLst>
          </p:cNvPr>
          <p:cNvSpPr txBox="1">
            <a:spLocks/>
          </p:cNvSpPr>
          <p:nvPr/>
        </p:nvSpPr>
        <p:spPr bwMode="auto">
          <a:xfrm>
            <a:off x="43112" y="1726168"/>
            <a:ext cx="1509230" cy="8366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1</a:t>
            </a:r>
          </a:p>
        </p:txBody>
      </p:sp>
      <p:sp>
        <p:nvSpPr>
          <p:cNvPr id="17" name="Prostokąt: zaokrąglone rogi 5">
            <a:extLst>
              <a:ext uri="{FF2B5EF4-FFF2-40B4-BE49-F238E27FC236}">
                <a16:creationId xmlns="" xmlns:a16="http://schemas.microsoft.com/office/drawing/2014/main" id="{92E7C14A-8744-4E28-9D4A-B8A77266977E}"/>
              </a:ext>
            </a:extLst>
          </p:cNvPr>
          <p:cNvSpPr txBox="1">
            <a:spLocks/>
          </p:cNvSpPr>
          <p:nvPr/>
        </p:nvSpPr>
        <p:spPr bwMode="auto">
          <a:xfrm>
            <a:off x="1550807" y="1726168"/>
            <a:ext cx="1509230" cy="8366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2</a:t>
            </a:r>
          </a:p>
        </p:txBody>
      </p:sp>
      <p:sp>
        <p:nvSpPr>
          <p:cNvPr id="18" name="Prostokąt: zaokrąglone rogi 5">
            <a:extLst>
              <a:ext uri="{FF2B5EF4-FFF2-40B4-BE49-F238E27FC236}">
                <a16:creationId xmlns="" xmlns:a16="http://schemas.microsoft.com/office/drawing/2014/main" id="{92E7C14A-8744-4E28-9D4A-B8A77266977E}"/>
              </a:ext>
            </a:extLst>
          </p:cNvPr>
          <p:cNvSpPr txBox="1">
            <a:spLocks/>
          </p:cNvSpPr>
          <p:nvPr/>
        </p:nvSpPr>
        <p:spPr bwMode="auto">
          <a:xfrm>
            <a:off x="3074168" y="1718976"/>
            <a:ext cx="1509230" cy="8366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3 </a:t>
            </a:r>
          </a:p>
        </p:txBody>
      </p:sp>
      <p:sp>
        <p:nvSpPr>
          <p:cNvPr id="19" name="Prostokąt: zaokrąglone rogi 5">
            <a:extLst>
              <a:ext uri="{FF2B5EF4-FFF2-40B4-BE49-F238E27FC236}">
                <a16:creationId xmlns="" xmlns:a16="http://schemas.microsoft.com/office/drawing/2014/main" id="{92E7C14A-8744-4E28-9D4A-B8A77266977E}"/>
              </a:ext>
            </a:extLst>
          </p:cNvPr>
          <p:cNvSpPr txBox="1">
            <a:spLocks/>
          </p:cNvSpPr>
          <p:nvPr/>
        </p:nvSpPr>
        <p:spPr bwMode="auto">
          <a:xfrm>
            <a:off x="4581863" y="1715862"/>
            <a:ext cx="1509230" cy="8366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4</a:t>
            </a:r>
          </a:p>
        </p:txBody>
      </p:sp>
      <p:sp>
        <p:nvSpPr>
          <p:cNvPr id="20" name="Prostokąt: zaokrąglone rogi 5">
            <a:extLst>
              <a:ext uri="{FF2B5EF4-FFF2-40B4-BE49-F238E27FC236}">
                <a16:creationId xmlns="" xmlns:a16="http://schemas.microsoft.com/office/drawing/2014/main" id="{92E7C14A-8744-4E28-9D4A-B8A77266977E}"/>
              </a:ext>
            </a:extLst>
          </p:cNvPr>
          <p:cNvSpPr txBox="1">
            <a:spLocks/>
          </p:cNvSpPr>
          <p:nvPr/>
        </p:nvSpPr>
        <p:spPr bwMode="auto">
          <a:xfrm>
            <a:off x="6105224" y="1704383"/>
            <a:ext cx="1509230" cy="8181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5  </a:t>
            </a:r>
          </a:p>
        </p:txBody>
      </p:sp>
      <p:sp>
        <p:nvSpPr>
          <p:cNvPr id="21" name="Prostokąt: zaokrąglone rogi 5">
            <a:extLst>
              <a:ext uri="{FF2B5EF4-FFF2-40B4-BE49-F238E27FC236}">
                <a16:creationId xmlns="" xmlns:a16="http://schemas.microsoft.com/office/drawing/2014/main" id="{92E7C14A-8744-4E28-9D4A-B8A77266977E}"/>
              </a:ext>
            </a:extLst>
          </p:cNvPr>
          <p:cNvSpPr txBox="1">
            <a:spLocks/>
          </p:cNvSpPr>
          <p:nvPr/>
        </p:nvSpPr>
        <p:spPr bwMode="auto">
          <a:xfrm>
            <a:off x="7634770" y="1715862"/>
            <a:ext cx="1509230" cy="8366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6</a:t>
            </a:r>
          </a:p>
        </p:txBody>
      </p:sp>
      <p:sp>
        <p:nvSpPr>
          <p:cNvPr id="22" name="Strzałka: w prawo 6">
            <a:extLst>
              <a:ext uri="{FF2B5EF4-FFF2-40B4-BE49-F238E27FC236}">
                <a16:creationId xmlns="" xmlns:a16="http://schemas.microsoft.com/office/drawing/2014/main" id="{50B4D58D-431C-483F-8287-E181B891C09B}"/>
              </a:ext>
            </a:extLst>
          </p:cNvPr>
          <p:cNvSpPr/>
          <p:nvPr/>
        </p:nvSpPr>
        <p:spPr>
          <a:xfrm rot="3930719">
            <a:off x="1745549" y="3359499"/>
            <a:ext cx="1828487" cy="46332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: w prawo 6">
            <a:extLst>
              <a:ext uri="{FF2B5EF4-FFF2-40B4-BE49-F238E27FC236}">
                <a16:creationId xmlns="" xmlns:a16="http://schemas.microsoft.com/office/drawing/2014/main" id="{50B4D58D-431C-483F-8287-E181B891C09B}"/>
              </a:ext>
            </a:extLst>
          </p:cNvPr>
          <p:cNvSpPr/>
          <p:nvPr/>
        </p:nvSpPr>
        <p:spPr>
          <a:xfrm rot="5400000">
            <a:off x="3029820" y="3314510"/>
            <a:ext cx="1668736" cy="4624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prawo 6">
            <a:extLst>
              <a:ext uri="{FF2B5EF4-FFF2-40B4-BE49-F238E27FC236}">
                <a16:creationId xmlns="" xmlns:a16="http://schemas.microsoft.com/office/drawing/2014/main" id="{50B4D58D-431C-483F-8287-E181B891C09B}"/>
              </a:ext>
            </a:extLst>
          </p:cNvPr>
          <p:cNvSpPr/>
          <p:nvPr/>
        </p:nvSpPr>
        <p:spPr>
          <a:xfrm rot="5400000">
            <a:off x="4272988" y="3318512"/>
            <a:ext cx="1669235" cy="45390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: w prawo 6">
            <a:extLst>
              <a:ext uri="{FF2B5EF4-FFF2-40B4-BE49-F238E27FC236}">
                <a16:creationId xmlns="" xmlns:a16="http://schemas.microsoft.com/office/drawing/2014/main" id="{50B4D58D-431C-483F-8287-E181B891C09B}"/>
              </a:ext>
            </a:extLst>
          </p:cNvPr>
          <p:cNvSpPr/>
          <p:nvPr/>
        </p:nvSpPr>
        <p:spPr>
          <a:xfrm rot="6566410">
            <a:off x="5273857" y="3377014"/>
            <a:ext cx="1958746" cy="39496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: w prawo 6">
            <a:extLst>
              <a:ext uri="{FF2B5EF4-FFF2-40B4-BE49-F238E27FC236}">
                <a16:creationId xmlns="" xmlns:a16="http://schemas.microsoft.com/office/drawing/2014/main" id="{50B4D58D-431C-483F-8287-E181B891C09B}"/>
              </a:ext>
            </a:extLst>
          </p:cNvPr>
          <p:cNvSpPr/>
          <p:nvPr/>
        </p:nvSpPr>
        <p:spPr>
          <a:xfrm rot="7598331">
            <a:off x="6278299" y="3453171"/>
            <a:ext cx="2357032" cy="42328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899816" y="3621411"/>
            <a:ext cx="1141760" cy="47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6583687" y="3153265"/>
            <a:ext cx="767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6,1 mln zł</a:t>
            </a:r>
            <a:endParaRPr lang="pl-PL" sz="15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7634770" y="3856863"/>
            <a:ext cx="9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25,3 mln zł</a:t>
            </a:r>
            <a:endParaRPr lang="pl-PL" sz="1400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5334560" y="3062556"/>
            <a:ext cx="77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25,9 mln zł</a:t>
            </a:r>
            <a:endParaRPr lang="pl-PL" sz="14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4095395" y="3062556"/>
            <a:ext cx="77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13,7 mln zł</a:t>
            </a:r>
            <a:endParaRPr lang="pl-PL" sz="14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2803392" y="3014765"/>
            <a:ext cx="71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0,3 mln zł</a:t>
            </a:r>
            <a:endParaRPr lang="pl-PL" sz="14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520960" y="3118512"/>
            <a:ext cx="72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34,1 mln zł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3896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: zaokrąglone rogi 2">
            <a:extLst>
              <a:ext uri="{FF2B5EF4-FFF2-40B4-BE49-F238E27FC236}">
                <a16:creationId xmlns="" xmlns:a16="http://schemas.microsoft.com/office/drawing/2014/main" id="{B644F534-3751-4EE3-954E-94B34C1A3F7F}"/>
              </a:ext>
            </a:extLst>
          </p:cNvPr>
          <p:cNvSpPr/>
          <p:nvPr/>
        </p:nvSpPr>
        <p:spPr>
          <a:xfrm>
            <a:off x="2930227" y="4588724"/>
            <a:ext cx="3390741" cy="13981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8 (Dz. 8.1)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wsparcie </a:t>
            </a:r>
            <a:r>
              <a:rPr lang="pl-PL" sz="1600" b="1" dirty="0">
                <a:solidFill>
                  <a:schemeClr val="tx1"/>
                </a:solidFill>
              </a:rPr>
              <a:t>pracowników </a:t>
            </a:r>
            <a:r>
              <a:rPr lang="pl-PL" sz="1600" dirty="0">
                <a:solidFill>
                  <a:schemeClr val="tx1"/>
                </a:solidFill>
              </a:rPr>
              <a:t>poprzez dopłaty do wynagrodzeń pracowników </a:t>
            </a:r>
            <a:endParaRPr lang="pl-PL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: zaokrąglone rogi 5">
            <a:extLst>
              <a:ext uri="{FF2B5EF4-FFF2-40B4-BE49-F238E27FC236}">
                <a16:creationId xmlns="" xmlns:a16="http://schemas.microsoft.com/office/drawing/2014/main" id="{92E7C14A-8744-4E28-9D4A-B8A772669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363" y="1351877"/>
            <a:ext cx="3147311" cy="12663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8</a:t>
            </a:r>
          </a:p>
          <a:p>
            <a:pPr marL="0" indent="0"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zdrowotne, </a:t>
            </a:r>
            <a:r>
              <a:rPr lang="pl-PL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BURa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wsparcie samozatrudnienia, </a:t>
            </a:r>
            <a:r>
              <a:rPr lang="pl-PL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outplacement</a:t>
            </a:r>
            <a:endParaRPr lang="pl-PL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rzałka: w prawo 6">
            <a:extLst>
              <a:ext uri="{FF2B5EF4-FFF2-40B4-BE49-F238E27FC236}">
                <a16:creationId xmlns="" xmlns:a16="http://schemas.microsoft.com/office/drawing/2014/main" id="{50B4D58D-431C-483F-8287-E181B891C09B}"/>
              </a:ext>
            </a:extLst>
          </p:cNvPr>
          <p:cNvSpPr/>
          <p:nvPr/>
        </p:nvSpPr>
        <p:spPr>
          <a:xfrm rot="5400000">
            <a:off x="3817336" y="3271387"/>
            <a:ext cx="1353363" cy="5065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625598" y="3295711"/>
            <a:ext cx="144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60 mln zł</a:t>
            </a:r>
            <a:endParaRPr lang="pl-PL" sz="14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524648" y="5026180"/>
            <a:ext cx="175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+ 10 mln zł z oszczędności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2107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: zaokrąglone rogi 2">
            <a:extLst>
              <a:ext uri="{FF2B5EF4-FFF2-40B4-BE49-F238E27FC236}">
                <a16:creationId xmlns="" xmlns:a16="http://schemas.microsoft.com/office/drawing/2014/main" id="{B644F534-3751-4EE3-954E-94B34C1A3F7F}"/>
              </a:ext>
            </a:extLst>
          </p:cNvPr>
          <p:cNvSpPr/>
          <p:nvPr/>
        </p:nvSpPr>
        <p:spPr>
          <a:xfrm>
            <a:off x="699321" y="4651195"/>
            <a:ext cx="3983519" cy="18393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9 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(Poddziałanie 9.3.1)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zakup </a:t>
            </a:r>
            <a:r>
              <a:rPr lang="pl-PL" sz="1600" dirty="0">
                <a:solidFill>
                  <a:schemeClr val="tx1"/>
                </a:solidFill>
              </a:rPr>
              <a:t>materiałów medycznych, urządzeń do dezynfekcji, środków do dezynfekcji, środków ochrony indywidualnej oraz realizacji opieki </a:t>
            </a:r>
            <a:r>
              <a:rPr lang="pl-PL" sz="1600" dirty="0" err="1">
                <a:solidFill>
                  <a:schemeClr val="tx1"/>
                </a:solidFill>
              </a:rPr>
              <a:t>wytchnieniowej</a:t>
            </a:r>
            <a:r>
              <a:rPr lang="pl-PL" sz="1600" dirty="0">
                <a:solidFill>
                  <a:schemeClr val="tx1"/>
                </a:solidFill>
              </a:rPr>
              <a:t> dla personelu medycznego </a:t>
            </a:r>
          </a:p>
        </p:txBody>
      </p:sp>
      <p:sp>
        <p:nvSpPr>
          <p:cNvPr id="7" name="Prostokąt: zaokrąglone rogi 5">
            <a:extLst>
              <a:ext uri="{FF2B5EF4-FFF2-40B4-BE49-F238E27FC236}">
                <a16:creationId xmlns="" xmlns:a16="http://schemas.microsoft.com/office/drawing/2014/main" id="{92E7C14A-8744-4E28-9D4A-B8A772669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992" y="1241479"/>
            <a:ext cx="3147311" cy="12663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8</a:t>
            </a:r>
          </a:p>
          <a:p>
            <a:pPr marL="0" indent="0"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zdrowotne, </a:t>
            </a:r>
            <a:endParaRPr lang="pl-PL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rzałka: w prawo 6">
            <a:extLst>
              <a:ext uri="{FF2B5EF4-FFF2-40B4-BE49-F238E27FC236}">
                <a16:creationId xmlns="" xmlns:a16="http://schemas.microsoft.com/office/drawing/2014/main" id="{50B4D58D-431C-483F-8287-E181B891C09B}"/>
              </a:ext>
            </a:extLst>
          </p:cNvPr>
          <p:cNvSpPr/>
          <p:nvPr/>
        </p:nvSpPr>
        <p:spPr>
          <a:xfrm rot="8373271">
            <a:off x="3767792" y="3281071"/>
            <a:ext cx="1788621" cy="5065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7138694" y="3334741"/>
            <a:ext cx="144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2 mln zł</a:t>
            </a:r>
            <a:endParaRPr lang="pl-PL" sz="1400" b="1" dirty="0"/>
          </a:p>
        </p:txBody>
      </p:sp>
      <p:sp>
        <p:nvSpPr>
          <p:cNvPr id="11" name="Prostokąt: zaokrąglone rogi 2">
            <a:extLst>
              <a:ext uri="{FF2B5EF4-FFF2-40B4-BE49-F238E27FC236}">
                <a16:creationId xmlns="" xmlns:a16="http://schemas.microsoft.com/office/drawing/2014/main" id="{B644F534-3751-4EE3-954E-94B34C1A3F7F}"/>
              </a:ext>
            </a:extLst>
          </p:cNvPr>
          <p:cNvSpPr/>
          <p:nvPr/>
        </p:nvSpPr>
        <p:spPr>
          <a:xfrm>
            <a:off x="4931765" y="4651195"/>
            <a:ext cx="4109811" cy="19894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9 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(Poddziałanie 9.3.1)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</a:rPr>
              <a:t>realizacja działań z zakresu edukacji i  bezpieczeństwa publicznego  ukierunkowanych na kształtowanie właściwych postaw funkcjonowania społecznego w sytuacji występowania zagrożeń epidemiologicznych </a:t>
            </a:r>
          </a:p>
        </p:txBody>
      </p:sp>
      <p:sp>
        <p:nvSpPr>
          <p:cNvPr id="12" name="Strzałka: w prawo 6">
            <a:extLst>
              <a:ext uri="{FF2B5EF4-FFF2-40B4-BE49-F238E27FC236}">
                <a16:creationId xmlns="" xmlns:a16="http://schemas.microsoft.com/office/drawing/2014/main" id="{50B4D58D-431C-483F-8287-E181B891C09B}"/>
              </a:ext>
            </a:extLst>
          </p:cNvPr>
          <p:cNvSpPr/>
          <p:nvPr/>
        </p:nvSpPr>
        <p:spPr>
          <a:xfrm rot="5400000">
            <a:off x="6085952" y="3353551"/>
            <a:ext cx="1255521" cy="5065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639953" y="3026964"/>
            <a:ext cx="144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22 mln zł</a:t>
            </a:r>
            <a:endParaRPr lang="pl-PL" sz="1400" b="1" dirty="0"/>
          </a:p>
        </p:txBody>
      </p:sp>
      <p:sp>
        <p:nvSpPr>
          <p:cNvPr id="14" name="Prostokąt: zaokrąglone rogi 5">
            <a:extLst>
              <a:ext uri="{FF2B5EF4-FFF2-40B4-BE49-F238E27FC236}">
                <a16:creationId xmlns="" xmlns:a16="http://schemas.microsoft.com/office/drawing/2014/main" id="{92E7C14A-8744-4E28-9D4A-B8A77266977E}"/>
              </a:ext>
            </a:extLst>
          </p:cNvPr>
          <p:cNvSpPr txBox="1">
            <a:spLocks/>
          </p:cNvSpPr>
          <p:nvPr/>
        </p:nvSpPr>
        <p:spPr bwMode="auto">
          <a:xfrm>
            <a:off x="860410" y="1273902"/>
            <a:ext cx="3147311" cy="12663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9</a:t>
            </a:r>
          </a:p>
          <a:p>
            <a:pPr marL="0" indent="0" algn="ctr">
              <a:buFont typeface="Arial" charset="0"/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zdrowotne, aktywna integracja </a:t>
            </a:r>
            <a:endParaRPr lang="pl-PL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trzałka: w prawo 6">
            <a:extLst>
              <a:ext uri="{FF2B5EF4-FFF2-40B4-BE49-F238E27FC236}">
                <a16:creationId xmlns="" xmlns:a16="http://schemas.microsoft.com/office/drawing/2014/main" id="{50B4D58D-431C-483F-8287-E181B891C09B}"/>
              </a:ext>
            </a:extLst>
          </p:cNvPr>
          <p:cNvSpPr/>
          <p:nvPr/>
        </p:nvSpPr>
        <p:spPr>
          <a:xfrm rot="5400000">
            <a:off x="1255537" y="3158274"/>
            <a:ext cx="1353363" cy="5065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263615" y="3244428"/>
            <a:ext cx="122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25 mln zł</a:t>
            </a:r>
            <a:endParaRPr lang="pl-PL" sz="14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434065" y="4225204"/>
            <a:ext cx="157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47 mln zł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97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: zaokrąglone rogi 2">
            <a:extLst>
              <a:ext uri="{FF2B5EF4-FFF2-40B4-BE49-F238E27FC236}">
                <a16:creationId xmlns="" xmlns:a16="http://schemas.microsoft.com/office/drawing/2014/main" id="{B644F534-3751-4EE3-954E-94B34C1A3F7F}"/>
              </a:ext>
            </a:extLst>
          </p:cNvPr>
          <p:cNvSpPr/>
          <p:nvPr/>
        </p:nvSpPr>
        <p:spPr>
          <a:xfrm>
            <a:off x="2287919" y="4579545"/>
            <a:ext cx="3962620" cy="19894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9 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(Poddziałanie 9.3.2)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wyposażenie </a:t>
            </a:r>
            <a:r>
              <a:rPr lang="pl-PL" sz="1600" dirty="0">
                <a:solidFill>
                  <a:schemeClr val="tx1"/>
                </a:solidFill>
              </a:rPr>
              <a:t>instytucji systemu pomocy społecznej, jak również służb mundurowych w środki ochrony osobistej oraz przedsiębiorców w zakresie wyposażenia niezbędnego do bezpiecznego wykonywania </a:t>
            </a:r>
            <a:r>
              <a:rPr lang="pl-PL" sz="1600" dirty="0" smtClean="0">
                <a:solidFill>
                  <a:schemeClr val="tx1"/>
                </a:solidFill>
              </a:rPr>
              <a:t>zadań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4" name="Prostokąt: zaokrąglone rogi 5">
            <a:extLst>
              <a:ext uri="{FF2B5EF4-FFF2-40B4-BE49-F238E27FC236}">
                <a16:creationId xmlns="" xmlns:a16="http://schemas.microsoft.com/office/drawing/2014/main" id="{92E7C14A-8744-4E28-9D4A-B8A77266977E}"/>
              </a:ext>
            </a:extLst>
          </p:cNvPr>
          <p:cNvSpPr txBox="1">
            <a:spLocks/>
          </p:cNvSpPr>
          <p:nvPr/>
        </p:nvSpPr>
        <p:spPr bwMode="auto">
          <a:xfrm>
            <a:off x="2793617" y="1291390"/>
            <a:ext cx="3147311" cy="12663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10</a:t>
            </a:r>
          </a:p>
          <a:p>
            <a:pPr marL="0" indent="0" algn="ctr">
              <a:buFont typeface="Arial" charset="0"/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edukacja przedszkolna, edukacja zawodowa</a:t>
            </a:r>
            <a:endParaRPr lang="pl-PL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trzałka: w prawo 6">
            <a:extLst>
              <a:ext uri="{FF2B5EF4-FFF2-40B4-BE49-F238E27FC236}">
                <a16:creationId xmlns="" xmlns:a16="http://schemas.microsoft.com/office/drawing/2014/main" id="{50B4D58D-431C-483F-8287-E181B891C09B}"/>
              </a:ext>
            </a:extLst>
          </p:cNvPr>
          <p:cNvSpPr/>
          <p:nvPr/>
        </p:nvSpPr>
        <p:spPr>
          <a:xfrm rot="5400000">
            <a:off x="3592547" y="3315362"/>
            <a:ext cx="1353363" cy="5065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4367273" y="3327732"/>
            <a:ext cx="122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3</a:t>
            </a:r>
            <a:r>
              <a:rPr lang="pl-PL" sz="1400" b="1" dirty="0" smtClean="0"/>
              <a:t>5 mln zł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39752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: zaokrąglone rogi 2">
            <a:extLst>
              <a:ext uri="{FF2B5EF4-FFF2-40B4-BE49-F238E27FC236}">
                <a16:creationId xmlns="" xmlns:a16="http://schemas.microsoft.com/office/drawing/2014/main" id="{B644F534-3751-4EE3-954E-94B34C1A3F7F}"/>
              </a:ext>
            </a:extLst>
          </p:cNvPr>
          <p:cNvSpPr/>
          <p:nvPr/>
        </p:nvSpPr>
        <p:spPr>
          <a:xfrm>
            <a:off x="2287917" y="4394487"/>
            <a:ext cx="3962620" cy="19894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10 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(Poddziałanie 10.2.2)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</a:rPr>
              <a:t>zajęcia on-line dla uczniów szkół podstawowych klas 4-8 oraz uczniów szkół ponadpodstawowych w zakresie nauczania przedmiotów ogólnokształcących</a:t>
            </a:r>
          </a:p>
        </p:txBody>
      </p:sp>
      <p:sp>
        <p:nvSpPr>
          <p:cNvPr id="14" name="Prostokąt: zaokrąglone rogi 5">
            <a:extLst>
              <a:ext uri="{FF2B5EF4-FFF2-40B4-BE49-F238E27FC236}">
                <a16:creationId xmlns="" xmlns:a16="http://schemas.microsoft.com/office/drawing/2014/main" id="{92E7C14A-8744-4E28-9D4A-B8A77266977E}"/>
              </a:ext>
            </a:extLst>
          </p:cNvPr>
          <p:cNvSpPr txBox="1">
            <a:spLocks/>
          </p:cNvSpPr>
          <p:nvPr/>
        </p:nvSpPr>
        <p:spPr bwMode="auto">
          <a:xfrm>
            <a:off x="2695572" y="1321804"/>
            <a:ext cx="3147311" cy="12663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10</a:t>
            </a:r>
          </a:p>
          <a:p>
            <a:pPr marL="0" indent="0" algn="ctr">
              <a:buFont typeface="Arial" charset="0"/>
              <a:buNone/>
            </a:pP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edukacja zawodowa</a:t>
            </a:r>
            <a:endParaRPr lang="pl-PL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trzałka: w prawo 6">
            <a:extLst>
              <a:ext uri="{FF2B5EF4-FFF2-40B4-BE49-F238E27FC236}">
                <a16:creationId xmlns="" xmlns:a16="http://schemas.microsoft.com/office/drawing/2014/main" id="{50B4D58D-431C-483F-8287-E181B891C09B}"/>
              </a:ext>
            </a:extLst>
          </p:cNvPr>
          <p:cNvSpPr/>
          <p:nvPr/>
        </p:nvSpPr>
        <p:spPr>
          <a:xfrm rot="5400000">
            <a:off x="3592546" y="3238040"/>
            <a:ext cx="1353363" cy="5065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4522520" y="3272557"/>
            <a:ext cx="122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6</a:t>
            </a:r>
            <a:r>
              <a:rPr lang="pl-PL" sz="1400" b="1" dirty="0" smtClean="0"/>
              <a:t> mln zł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19116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: zaokrąglone rogi 2">
            <a:extLst>
              <a:ext uri="{FF2B5EF4-FFF2-40B4-BE49-F238E27FC236}">
                <a16:creationId xmlns="" xmlns:a16="http://schemas.microsoft.com/office/drawing/2014/main" id="{B644F534-3751-4EE3-954E-94B34C1A3F7F}"/>
              </a:ext>
            </a:extLst>
          </p:cNvPr>
          <p:cNvSpPr/>
          <p:nvPr/>
        </p:nvSpPr>
        <p:spPr>
          <a:xfrm>
            <a:off x="2392850" y="2266419"/>
            <a:ext cx="4682863" cy="26648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10 </a:t>
            </a:r>
          </a:p>
          <a:p>
            <a:pPr algn="ctr"/>
            <a:endParaRPr lang="pl-PL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w </a:t>
            </a:r>
            <a:r>
              <a:rPr lang="pl-PL" sz="1600" b="1" dirty="0">
                <a:solidFill>
                  <a:schemeClr val="tx1"/>
                </a:solidFill>
              </a:rPr>
              <a:t>ramach Działania 10.4.2 </a:t>
            </a:r>
            <a:r>
              <a:rPr lang="pl-PL" sz="1600" dirty="0">
                <a:solidFill>
                  <a:schemeClr val="tx1"/>
                </a:solidFill>
              </a:rPr>
              <a:t>przeznaczono kwotę </a:t>
            </a:r>
            <a:r>
              <a:rPr lang="pl-PL" sz="1600" u="sng" dirty="0">
                <a:solidFill>
                  <a:schemeClr val="tx1"/>
                </a:solidFill>
              </a:rPr>
              <a:t>4 mln zł </a:t>
            </a:r>
            <a:r>
              <a:rPr lang="pl-PL" sz="1600" dirty="0">
                <a:solidFill>
                  <a:schemeClr val="tx1"/>
                </a:solidFill>
              </a:rPr>
              <a:t>na przekwalifikowania kadr do walki z COVID</a:t>
            </a:r>
          </a:p>
        </p:txBody>
      </p:sp>
    </p:spTree>
    <p:extLst>
      <p:ext uri="{BB962C8B-B14F-4D97-AF65-F5344CB8AC3E}">
        <p14:creationId xmlns:p14="http://schemas.microsoft.com/office/powerpoint/2010/main" val="18214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1">
            <a:extLst>
              <a:ext uri="{FF2B5EF4-FFF2-40B4-BE49-F238E27FC236}">
                <a16:creationId xmlns="" xmlns:a16="http://schemas.microsoft.com/office/drawing/2014/main" id="{66B2521F-769D-4187-941E-44FAEA62F52A}"/>
              </a:ext>
            </a:extLst>
          </p:cNvPr>
          <p:cNvSpPr/>
          <p:nvPr/>
        </p:nvSpPr>
        <p:spPr>
          <a:xfrm>
            <a:off x="1053681" y="2458731"/>
            <a:ext cx="7595644" cy="20832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Wstępna propozycja kierunków zmian do RPO WK-P 2014-2020 do negocjacji z IK UP i KE: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82942" y="2758711"/>
            <a:ext cx="7886700" cy="2053131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Projekty mające </a:t>
            </a:r>
            <a:r>
              <a:rPr lang="pl-PL" sz="3600" b="1" dirty="0">
                <a:solidFill>
                  <a:schemeClr val="tx1"/>
                </a:solidFill>
              </a:rPr>
              <a:t>na celu zwalczanie i przeciwdziałanie COVID – 19 w ramach RPO WKP 2014-2020</a:t>
            </a:r>
            <a:endParaRPr lang="pl-PL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2330" y="1121822"/>
            <a:ext cx="8365449" cy="4896371"/>
          </a:xfrm>
        </p:spPr>
        <p:txBody>
          <a:bodyPr/>
          <a:lstStyle/>
          <a:p>
            <a:pPr marL="0" lvl="0" indent="0">
              <a:buNone/>
            </a:pPr>
            <a:r>
              <a:rPr lang="pl-PL" sz="2000" b="1" u="sng" dirty="0"/>
              <a:t>WSPARCIE DLA PRZEDSIĘBIORCÓW </a:t>
            </a:r>
            <a:endParaRPr lang="pl-PL" sz="2000" b="1" u="sng" dirty="0" smtClean="0"/>
          </a:p>
          <a:p>
            <a:pPr marL="0" lvl="0" indent="0">
              <a:buNone/>
            </a:pPr>
            <a:endParaRPr lang="pl-PL" sz="800" dirty="0"/>
          </a:p>
          <a:p>
            <a:pPr marL="0" indent="0">
              <a:buNone/>
            </a:pPr>
            <a:r>
              <a:rPr lang="pl-PL" sz="1800" b="1" u="sng" dirty="0" smtClean="0"/>
              <a:t>MIKROGRANTY </a:t>
            </a:r>
            <a:r>
              <a:rPr lang="pl-PL" sz="1800" b="1" u="sng" dirty="0"/>
              <a:t>NA INWESTYCJE 70 mln zł  z RPO - Poddziałanie 1.6.2 </a:t>
            </a:r>
            <a:endParaRPr lang="pl-PL" sz="1800" dirty="0"/>
          </a:p>
          <a:p>
            <a:r>
              <a:rPr lang="pl-PL" sz="1800" dirty="0"/>
              <a:t>Wskazane środki będą przeznaczone na granty, których celem będzie </a:t>
            </a:r>
            <a:r>
              <a:rPr lang="pl-PL" sz="1800" b="1" dirty="0"/>
              <a:t>wsparcie inwestycyjne p</a:t>
            </a:r>
            <a:r>
              <a:rPr lang="pl-PL" sz="1800" dirty="0"/>
              <a:t>rzedsiębiorców polegające na  zaspokojeniu pilnych potrzeb przedsiębiorstw </a:t>
            </a:r>
            <a:r>
              <a:rPr lang="pl-PL" sz="1800" b="1" dirty="0"/>
              <a:t>z sektora MŚP</a:t>
            </a:r>
            <a:r>
              <a:rPr lang="pl-PL" sz="1800" dirty="0"/>
              <a:t> borykających się z trudnościami finansowymi, które zaistniały lub uległy pogorszeniu wskutek epidemii COVID-19. </a:t>
            </a:r>
            <a:endParaRPr lang="pl-PL" sz="1800" dirty="0" smtClean="0"/>
          </a:p>
          <a:p>
            <a:r>
              <a:rPr lang="pl-PL" sz="1800" dirty="0" smtClean="0"/>
              <a:t>Wsparcie </a:t>
            </a:r>
            <a:r>
              <a:rPr lang="pl-PL" sz="1800" dirty="0"/>
              <a:t>inwestycyjne związane będzie </a:t>
            </a:r>
            <a:r>
              <a:rPr lang="pl-PL" sz="1800" b="1" dirty="0"/>
              <a:t>z dywersyfikacją działalności przedsiębiorstw, umożliwieniem funkcjonowania w warunkach kryzysowych i utrzymaniem łańcucha dostaw na potrzeby walki z </a:t>
            </a:r>
            <a:r>
              <a:rPr lang="pl-PL" sz="1800" b="1" dirty="0" smtClean="0"/>
              <a:t>COVID-19</a:t>
            </a:r>
            <a:r>
              <a:rPr lang="pl-PL" sz="1800" dirty="0"/>
              <a:t>.</a:t>
            </a:r>
            <a:r>
              <a:rPr lang="pl-PL" sz="1800" dirty="0" smtClean="0"/>
              <a:t> </a:t>
            </a:r>
          </a:p>
          <a:p>
            <a:r>
              <a:rPr lang="pl-PL" sz="1800" dirty="0" smtClean="0"/>
              <a:t>Do </a:t>
            </a:r>
            <a:r>
              <a:rPr lang="pl-PL" sz="1800" dirty="0"/>
              <a:t>10% kosztów kwalifikowanych w </a:t>
            </a:r>
            <a:r>
              <a:rPr lang="pl-PL" sz="1800" dirty="0" smtClean="0"/>
              <a:t>projekcie </a:t>
            </a:r>
            <a:r>
              <a:rPr lang="pl-PL" sz="1800" dirty="0"/>
              <a:t>może być przeznaczone na środki bezpieczeństwa i ochrony w zakładzie pracy (maseczki, okulary, kombinezony ochronne, środki dezynfekujące itp.). </a:t>
            </a:r>
            <a:endParaRPr lang="pl-PL" sz="1800" dirty="0" smtClean="0"/>
          </a:p>
          <a:p>
            <a:r>
              <a:rPr lang="pl-PL" sz="1800" b="1" dirty="0" smtClean="0"/>
              <a:t>Poziom </a:t>
            </a:r>
            <a:r>
              <a:rPr lang="pl-PL" sz="1800" b="1" dirty="0"/>
              <a:t>dofinansowania 95%</a:t>
            </a:r>
            <a:r>
              <a:rPr lang="pl-PL" sz="1800" dirty="0"/>
              <a:t> kosztów kwalifikowanych - </a:t>
            </a:r>
            <a:r>
              <a:rPr lang="pl-PL" sz="1800" b="1" dirty="0"/>
              <a:t>maksymalna kwota dofinansowania dla pojedynczego grantu </a:t>
            </a:r>
            <a:r>
              <a:rPr lang="pl-PL" sz="1800" b="1" dirty="0" smtClean="0"/>
              <a:t>od 30 d0 </a:t>
            </a:r>
            <a:r>
              <a:rPr lang="pl-PL" sz="1800" b="1" dirty="0"/>
              <a:t>60 tyś zł</a:t>
            </a:r>
            <a:r>
              <a:rPr lang="pl-PL" sz="1800" b="1" dirty="0" smtClean="0"/>
              <a:t>.</a:t>
            </a:r>
          </a:p>
          <a:p>
            <a:r>
              <a:rPr lang="pl-PL" sz="1800" b="1" dirty="0" smtClean="0"/>
              <a:t>Dodatkowo w ramach </a:t>
            </a:r>
            <a:r>
              <a:rPr lang="pl-PL" sz="1800" b="1" dirty="0" err="1" smtClean="0"/>
              <a:t>mikrograntów</a:t>
            </a:r>
            <a:r>
              <a:rPr lang="pl-PL" sz="1800" b="1" dirty="0" smtClean="0"/>
              <a:t> przewiduje się </a:t>
            </a:r>
            <a:r>
              <a:rPr lang="pl-PL" sz="1800" b="1" dirty="0" smtClean="0">
                <a:solidFill>
                  <a:srgbClr val="FF0000"/>
                </a:solidFill>
              </a:rPr>
              <a:t>wsparcie aptek i punktów aptecznych </a:t>
            </a:r>
            <a:r>
              <a:rPr lang="pl-PL" sz="1800" b="1" dirty="0" smtClean="0"/>
              <a:t>w zakresie urządzeń filtrujących powietrze – maksymalna kwota dofinansowania - 7 tyś. zł przy 95% poziomie dofinansowania.</a:t>
            </a:r>
            <a:endParaRPr lang="pl-PL" sz="1800" dirty="0"/>
          </a:p>
          <a:p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8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8285" y="1240971"/>
            <a:ext cx="8485370" cy="4942115"/>
          </a:xfrm>
        </p:spPr>
        <p:txBody>
          <a:bodyPr/>
          <a:lstStyle/>
          <a:p>
            <a:pPr marL="0" indent="0">
              <a:buNone/>
            </a:pPr>
            <a:r>
              <a:rPr lang="pl-PL" sz="1800" b="1" u="sng" dirty="0" smtClean="0"/>
              <a:t>INSTRUMENTY </a:t>
            </a:r>
            <a:r>
              <a:rPr lang="pl-PL" sz="1800" b="1" u="sng" dirty="0"/>
              <a:t>FINANSOWE Z RPO 2014-2020 </a:t>
            </a:r>
            <a:endParaRPr lang="pl-PL" sz="1800" dirty="0"/>
          </a:p>
          <a:p>
            <a:r>
              <a:rPr lang="pl-PL" sz="1800" b="1" dirty="0"/>
              <a:t>Wprowadzone zostaną pożyczki obrotowe dla MŚP na warunkach preferencyjnych</a:t>
            </a:r>
            <a:r>
              <a:rPr lang="pl-PL" sz="1800" dirty="0"/>
              <a:t>, udostępniane przez regionalnych pośredników finansowych  – </a:t>
            </a:r>
            <a:r>
              <a:rPr lang="pl-PL" sz="1800" b="1" dirty="0"/>
              <a:t>łącznie  na kwotę  154mln</a:t>
            </a:r>
            <a:r>
              <a:rPr lang="pl-PL" sz="1800" dirty="0"/>
              <a:t> </a:t>
            </a:r>
            <a:r>
              <a:rPr lang="pl-PL" sz="1800" b="1" dirty="0"/>
              <a:t>zł.</a:t>
            </a:r>
            <a:r>
              <a:rPr lang="pl-PL" sz="1800" dirty="0"/>
              <a:t>  </a:t>
            </a:r>
          </a:p>
          <a:p>
            <a:r>
              <a:rPr lang="pl-PL" sz="1800" dirty="0"/>
              <a:t>Dodatkowo, </a:t>
            </a:r>
            <a:r>
              <a:rPr lang="pl-PL" sz="1800" b="1" dirty="0"/>
              <a:t>dostępne już u regionalnych pośredników finansowych pożyczki na przebranżowienie firm </a:t>
            </a:r>
            <a:r>
              <a:rPr lang="pl-PL" sz="1800" dirty="0"/>
              <a:t>( na bardzo korzystnych warunkach, z oprocentowaniem  już od 0,5 % bez żadnych opłat i prowizji) –łącznie </a:t>
            </a:r>
            <a:r>
              <a:rPr lang="pl-PL" sz="1800" b="1" dirty="0"/>
              <a:t>na kwotę 242 mln zł,</a:t>
            </a:r>
            <a:r>
              <a:rPr lang="pl-PL" sz="1800" dirty="0"/>
              <a:t>  </a:t>
            </a:r>
            <a:r>
              <a:rPr lang="pl-PL" sz="1800" b="1" u="sng" dirty="0"/>
              <a:t>będą mogły również zostać zamienione na pożyczki obrotowe dla MŚP, jeśli będzie to konieczne.</a:t>
            </a:r>
            <a:endParaRPr lang="pl-PL" sz="1800" dirty="0"/>
          </a:p>
          <a:p>
            <a:r>
              <a:rPr lang="pl-PL" sz="1800" dirty="0"/>
              <a:t>Łącznie </a:t>
            </a:r>
            <a:r>
              <a:rPr lang="pl-PL" sz="1800" b="1" dirty="0"/>
              <a:t>na pożyczki obrotowe</a:t>
            </a:r>
            <a:r>
              <a:rPr lang="pl-PL" sz="1800" dirty="0"/>
              <a:t> dla MŚP </a:t>
            </a:r>
            <a:r>
              <a:rPr lang="pl-PL" sz="1800" b="1" dirty="0"/>
              <a:t>może zostać przeznaczonych nawet 396 mln zł.</a:t>
            </a:r>
            <a:r>
              <a:rPr lang="pl-PL" sz="1800" dirty="0"/>
              <a:t> </a:t>
            </a:r>
          </a:p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/>
              <a:t>ŚRODKI </a:t>
            </a:r>
            <a:r>
              <a:rPr lang="pl-PL" sz="1800" b="1" dirty="0"/>
              <a:t>Z REUŻYCIA Z POPRZEDNIEJ PERSPEKTYWY 2007-2013 – 12 mln zł</a:t>
            </a:r>
            <a:endParaRPr lang="pl-PL" sz="1800" dirty="0"/>
          </a:p>
          <a:p>
            <a:r>
              <a:rPr lang="pl-PL" sz="1800" b="1" dirty="0"/>
              <a:t>Pożyczki o charakterze obrotowo-inwestycyjnym skierowane dla MŚP </a:t>
            </a:r>
            <a:r>
              <a:rPr lang="pl-PL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oraz dużych przedsiębiorstw</a:t>
            </a:r>
            <a:r>
              <a:rPr lang="pl-PL" sz="1800" b="1" dirty="0"/>
              <a:t>, których właścicielem jest Samorząd Województwa Kujawsko-Pomorskiego, zaangażowanych w działania związane z przeciwdziałaniem pandemii COVID-19 z  przeznaczeniem na finansowanie wydatków niezbędnych do realizacji zadań związanych z przeciwdziałaniem pandemii COVID-19.</a:t>
            </a:r>
            <a:endParaRPr lang="pl-PL" sz="1800" dirty="0"/>
          </a:p>
          <a:p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3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866" y="1164772"/>
            <a:ext cx="8680241" cy="4246678"/>
          </a:xfrm>
        </p:spPr>
        <p:txBody>
          <a:bodyPr/>
          <a:lstStyle/>
          <a:p>
            <a:pPr marL="0" lvl="0" indent="0">
              <a:buNone/>
            </a:pPr>
            <a:r>
              <a:rPr lang="pl-PL" sz="1800" b="1" u="sng" dirty="0"/>
              <a:t>WSPARCIE DLA SYSTEMU OPIEKI ZDROWOTNEJ </a:t>
            </a:r>
            <a:r>
              <a:rPr lang="pl-PL" sz="1800" b="1" u="sng" dirty="0" smtClean="0"/>
              <a:t>– EFRR</a:t>
            </a:r>
          </a:p>
          <a:p>
            <a:pPr marL="0" lvl="0" indent="0">
              <a:buNone/>
            </a:pPr>
            <a:endParaRPr lang="pl-PL" sz="1800" dirty="0"/>
          </a:p>
          <a:p>
            <a:r>
              <a:rPr lang="pl-PL" sz="1800" b="1" u="sng" dirty="0"/>
              <a:t>Zakup aparatury medycznej i diagnostycznej 105 mln zł ze środków RPO - Poddziałanie 6.1.1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Projekt obejmować będzie </a:t>
            </a:r>
            <a:r>
              <a:rPr lang="pl-PL" sz="1800" b="1" dirty="0"/>
              <a:t>zakup niezbędnej aparatury medycznej i diagnostycznej</a:t>
            </a:r>
            <a:r>
              <a:rPr lang="pl-PL" sz="1800" dirty="0"/>
              <a:t> wraz z przeprowadzeniem niezbędnych prac remontowo-budowlanych i wyposażeniem, tak aby zwiększyć możliwości diagnostyczne, ratownicze na terenie województwa </a:t>
            </a:r>
            <a:r>
              <a:rPr lang="pl-PL" sz="1800" dirty="0" smtClean="0"/>
              <a:t>kujawsko-pomorskiego.</a:t>
            </a:r>
          </a:p>
          <a:p>
            <a:pPr marL="0" indent="0">
              <a:buNone/>
            </a:pPr>
            <a:r>
              <a:rPr lang="pl-PL" sz="1800" dirty="0"/>
              <a:t> </a:t>
            </a:r>
          </a:p>
          <a:p>
            <a:pPr marL="0" indent="0">
              <a:buNone/>
            </a:pPr>
            <a:r>
              <a:rPr lang="pl-PL" sz="1800" dirty="0"/>
              <a:t>Liderem projektu będzie samorząd województwa kujawsko-pomorskiego, natomiast partnerami w projekcie będą szpitale wojewódzkie, powiatowe, kliniczne oraz Wojewódzka Stacja Pogotowia Ratunkowego. </a:t>
            </a:r>
          </a:p>
          <a:p>
            <a:pPr marL="0" indent="0">
              <a:buNone/>
            </a:pPr>
            <a:r>
              <a:rPr lang="pl-PL" sz="1800" dirty="0"/>
              <a:t>Zakres projektu zostanie określony na podstawie zgłaszanych na bieżąco potrzeb, we współpracy z wojewodą i wojewódzkim konsultantem ds. chorób zakaźnych. 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Jako pierwszy realizowany jest </a:t>
            </a:r>
            <a:r>
              <a:rPr lang="pl-PL" sz="1800" b="1" dirty="0"/>
              <a:t>etap I na kwotę 80 mln zł. </a:t>
            </a:r>
            <a:r>
              <a:rPr lang="pl-PL" sz="1800" dirty="0"/>
              <a:t>Całkowita kwota przeznaczona w RPO w ramach EFRR  na cel to </a:t>
            </a:r>
            <a:r>
              <a:rPr lang="pl-PL" sz="1800" b="1" u="sng" dirty="0"/>
              <a:t>105 mln zł.</a:t>
            </a:r>
            <a:r>
              <a:rPr lang="pl-PL" sz="1800" dirty="0"/>
              <a:t>  </a:t>
            </a:r>
          </a:p>
          <a:p>
            <a:endParaRPr lang="pl-PL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5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28650" y="1028121"/>
            <a:ext cx="7850332" cy="1105477"/>
          </a:xfrm>
        </p:spPr>
        <p:txBody>
          <a:bodyPr/>
          <a:lstStyle/>
          <a:p>
            <a:r>
              <a:rPr lang="pl-PL" sz="3600" b="1" dirty="0"/>
              <a:t>Zmiany legislacyjne na poziomie prawa unijnego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0941" y="2394527"/>
            <a:ext cx="7886700" cy="3713163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W celu reagowania na skutki wywołane COVID-19, </a:t>
            </a:r>
            <a:r>
              <a:rPr lang="pl-PL" b="1" dirty="0"/>
              <a:t> w trybie pilnym (17 dni!) wprowadzono </a:t>
            </a:r>
            <a:r>
              <a:rPr lang="pl-PL" dirty="0"/>
              <a:t>zmiany do: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		rozporządzeniu 1303/2013 (CPR)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		rozporządzeniu </a:t>
            </a:r>
            <a:r>
              <a:rPr lang="pl-PL" b="1" dirty="0" smtClean="0"/>
              <a:t>1301/2013 </a:t>
            </a:r>
            <a:r>
              <a:rPr lang="pl-PL" b="1" dirty="0"/>
              <a:t>(EFRR)</a:t>
            </a:r>
          </a:p>
          <a:p>
            <a:pPr marL="0" indent="0" algn="just">
              <a:buNone/>
            </a:pPr>
            <a:r>
              <a:rPr lang="pl-PL" b="1" dirty="0"/>
              <a:t>			</a:t>
            </a:r>
          </a:p>
          <a:p>
            <a:pPr marL="0" indent="0">
              <a:buNone/>
            </a:pPr>
            <a:r>
              <a:rPr lang="pl-PL" dirty="0" smtClean="0"/>
              <a:t>Obowiązują od 1 kwietnia 2020r.</a:t>
            </a:r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agon 6"/>
          <p:cNvSpPr/>
          <p:nvPr/>
        </p:nvSpPr>
        <p:spPr>
          <a:xfrm>
            <a:off x="845127" y="3775362"/>
            <a:ext cx="1205346" cy="595746"/>
          </a:xfrm>
          <a:prstGeom prst="chevron">
            <a:avLst/>
          </a:prstGeom>
          <a:solidFill>
            <a:schemeClr val="accent6">
              <a:lumMod val="50000"/>
            </a:schemeClr>
          </a:solidFill>
          <a:effectLst>
            <a:outerShdw blurRad="342900" dist="50800" dir="5400000" sx="106000" sy="106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agon 7"/>
          <p:cNvSpPr/>
          <p:nvPr/>
        </p:nvSpPr>
        <p:spPr>
          <a:xfrm>
            <a:off x="852054" y="4772889"/>
            <a:ext cx="1205346" cy="595746"/>
          </a:xfrm>
          <a:prstGeom prst="chevron">
            <a:avLst/>
          </a:prstGeom>
          <a:solidFill>
            <a:schemeClr val="accent6">
              <a:lumMod val="50000"/>
            </a:schemeClr>
          </a:solidFill>
          <a:effectLst>
            <a:outerShdw blurRad="342900" dist="50800" dir="5400000" sx="106000" sy="106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4171" y="1235856"/>
            <a:ext cx="8867405" cy="5447973"/>
          </a:xfrm>
        </p:spPr>
        <p:txBody>
          <a:bodyPr/>
          <a:lstStyle/>
          <a:p>
            <a:pPr marL="0" lvl="0" indent="0">
              <a:buNone/>
            </a:pPr>
            <a:r>
              <a:rPr lang="pl-PL" sz="1800" b="1" u="sng" dirty="0"/>
              <a:t>WSPARCIE DLA SYSTEMU OPIEKI ZDROWOTNEJ – </a:t>
            </a:r>
            <a:r>
              <a:rPr lang="pl-PL" sz="1800" b="1" u="sng" dirty="0" smtClean="0"/>
              <a:t>EFS</a:t>
            </a:r>
          </a:p>
          <a:p>
            <a:pPr marL="0" lvl="0" indent="0">
              <a:buNone/>
            </a:pPr>
            <a:endParaRPr lang="pl-PL" sz="800" dirty="0" smtClean="0"/>
          </a:p>
          <a:p>
            <a:r>
              <a:rPr lang="pl-PL" sz="1800" b="1" u="sng" dirty="0" smtClean="0"/>
              <a:t>Zakup </a:t>
            </a:r>
            <a:r>
              <a:rPr lang="pl-PL" sz="1800" b="1" u="sng" dirty="0"/>
              <a:t>materiałów medycznych, urządzeń do dezynfekcji, środków do dezynfekcji, środków ochrony indywidualnej oraz opieka </a:t>
            </a:r>
            <a:r>
              <a:rPr lang="pl-PL" sz="1800" b="1" u="sng" dirty="0" err="1"/>
              <a:t>wytchnieniowa</a:t>
            </a:r>
            <a:r>
              <a:rPr lang="pl-PL" sz="1800" b="1" u="sng" dirty="0"/>
              <a:t> – 47 mln zł finansowane z RPO -Poddziałanie 9.3.1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Projekt, obejmie dwa moduły i realizowany będzie przez Województwo Kujawsko-Pomorskie (Wnioskodawca), przy udziale  partnerów, tzn. podmiotów leczniczych (szpitali /stacji pogotowia ratunkowego).</a:t>
            </a:r>
          </a:p>
          <a:p>
            <a:r>
              <a:rPr lang="pl-PL" sz="1800" b="1" u="sng" dirty="0"/>
              <a:t>W ramach modułu I</a:t>
            </a:r>
            <a:r>
              <a:rPr lang="pl-PL" sz="1800" b="1" dirty="0"/>
              <a:t> planuje się zakup m.in. </a:t>
            </a:r>
            <a:r>
              <a:rPr lang="pl-PL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niezbędnych materiałów medycznych</a:t>
            </a:r>
            <a:r>
              <a:rPr lang="pl-PL" sz="1800" b="1" dirty="0"/>
              <a:t>, urządzeń do dezynfekcji, środków do dezynfekcji, środków ochrony indywidualnej</a:t>
            </a:r>
            <a:r>
              <a:rPr lang="pl-PL" sz="1800" dirty="0"/>
              <a:t> w celu zabezpieczenia prawidłowej działalności podmiotów leczniczych będących partnerami  w projekcie tj. (szpitali/stacji pogotowia ratunkowego). </a:t>
            </a:r>
            <a:endParaRPr lang="pl-PL" sz="1800" dirty="0" smtClean="0"/>
          </a:p>
          <a:p>
            <a:r>
              <a:rPr lang="pl-PL" sz="1800" b="1" u="sng" dirty="0" smtClean="0"/>
              <a:t>W </a:t>
            </a:r>
            <a:r>
              <a:rPr lang="pl-PL" sz="1800" b="1" u="sng" dirty="0"/>
              <a:t>ramach modułu II</a:t>
            </a:r>
            <a:r>
              <a:rPr lang="pl-PL" sz="1800" dirty="0"/>
              <a:t> </a:t>
            </a:r>
            <a:r>
              <a:rPr lang="pl-PL" sz="1800" b="1" dirty="0"/>
              <a:t>zaplanowano  działania związane z zagwarantowaniem opieki </a:t>
            </a:r>
            <a:r>
              <a:rPr lang="pl-PL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wytchnieniowej</a:t>
            </a:r>
            <a:r>
              <a:rPr lang="pl-PL" sz="1800" b="1" dirty="0"/>
              <a:t> dla szeroko rozumianego personelu medycznego</a:t>
            </a:r>
            <a:r>
              <a:rPr lang="pl-PL" sz="1800" dirty="0"/>
              <a:t>, jak również wydzielonych miejsc, w których personel medyczny będzie mógł przebywać w okresie kwarantanny lub w okresie oczekiwania na wynik po pobraniu próbki do badań.  </a:t>
            </a:r>
          </a:p>
          <a:p>
            <a:r>
              <a:rPr lang="pl-PL" sz="1800" dirty="0"/>
              <a:t>Pierwszy moduł szacowany jest </a:t>
            </a:r>
            <a:r>
              <a:rPr lang="pl-PL" sz="1800" b="1" dirty="0"/>
              <a:t>na 40 mln zł</a:t>
            </a:r>
            <a:r>
              <a:rPr lang="pl-PL" sz="1800" dirty="0"/>
              <a:t>. Drugi moduł szacowany jest </a:t>
            </a:r>
            <a:r>
              <a:rPr lang="pl-PL" sz="1800" b="1" dirty="0"/>
              <a:t>na 7 mln zł.</a:t>
            </a:r>
            <a:endParaRPr lang="pl-PL" sz="1800" dirty="0"/>
          </a:p>
          <a:p>
            <a:endParaRPr lang="pl-PL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6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786" y="1174646"/>
            <a:ext cx="8622789" cy="3713163"/>
          </a:xfrm>
        </p:spPr>
        <p:txBody>
          <a:bodyPr/>
          <a:lstStyle/>
          <a:p>
            <a:pPr marL="0" lvl="0" indent="0">
              <a:buNone/>
            </a:pPr>
            <a:r>
              <a:rPr lang="pl-PL" sz="1600" b="1" u="sng" dirty="0"/>
              <a:t>WSPARCIE DLA SYSTEMU OPIEKI SPOŁECZNEJ – (EFS)</a:t>
            </a:r>
            <a:endParaRPr lang="pl-PL" sz="1600" dirty="0"/>
          </a:p>
          <a:p>
            <a:pPr marL="0" indent="0">
              <a:buNone/>
            </a:pPr>
            <a:endParaRPr lang="pl-PL" sz="800" dirty="0"/>
          </a:p>
          <a:p>
            <a:r>
              <a:rPr lang="pl-PL" sz="1600" b="1" u="sng" dirty="0"/>
              <a:t>Wsparcie osób starszych i kadr świadczących usługi społeczne – 35 mln zł finansowane z RPO - Poddziałanie 9.3.2</a:t>
            </a:r>
            <a:endParaRPr lang="pl-PL" sz="1600" dirty="0"/>
          </a:p>
          <a:p>
            <a:r>
              <a:rPr lang="pl-PL" sz="1600" dirty="0" smtClean="0"/>
              <a:t>Planuje </a:t>
            </a:r>
            <a:r>
              <a:rPr lang="pl-PL" sz="1600" dirty="0"/>
              <a:t>się działania związane z przeciwdziałaniem rozprzestrzeniania się COVID-19 oraz </a:t>
            </a:r>
            <a:r>
              <a:rPr lang="pl-PL" sz="1600" b="1" dirty="0"/>
              <a:t>łagodzenie skutków wynikających z pandemii w obszarze usług społecznych, w tym opiekuńczych</a:t>
            </a:r>
            <a:r>
              <a:rPr lang="pl-PL" sz="1600" dirty="0"/>
              <a:t> obejmujących m.in.:</a:t>
            </a:r>
          </a:p>
          <a:p>
            <a:pPr lvl="0"/>
            <a:r>
              <a:rPr lang="pl-PL" sz="1600" b="1" dirty="0"/>
              <a:t>Moduł I</a:t>
            </a:r>
            <a:r>
              <a:rPr lang="pl-PL" sz="1600" dirty="0"/>
              <a:t> – obejmuje </a:t>
            </a:r>
            <a:r>
              <a:rPr lang="pl-PL" sz="1600" b="1" dirty="0"/>
              <a:t>wyposażenie instytucji systemu pomocy społecznej, jak również służb mundurowych w środki ochrony osobistej oraz przedsiębiorców w zakresie wyposażenia niezbędnego do bezpiecznego wykonywania zadań</a:t>
            </a:r>
            <a:r>
              <a:rPr lang="pl-PL" sz="1600" dirty="0"/>
              <a:t>, wraz z ich dystrybucją.</a:t>
            </a:r>
          </a:p>
          <a:p>
            <a:pPr lvl="0"/>
            <a:r>
              <a:rPr lang="pl-PL" sz="1600" b="1" dirty="0" smtClean="0"/>
              <a:t>Moduł </a:t>
            </a:r>
            <a:r>
              <a:rPr lang="pl-PL" sz="1600" b="1" dirty="0"/>
              <a:t>II</a:t>
            </a:r>
            <a:r>
              <a:rPr lang="pl-PL" sz="1600" dirty="0"/>
              <a:t> – dotyczy </a:t>
            </a:r>
            <a:r>
              <a:rPr lang="pl-PL" sz="1600" b="1" dirty="0"/>
              <a:t>ponoszenia kosztów dodatków do wynagrodzenia personelu specjalistycznego </a:t>
            </a:r>
            <a:r>
              <a:rPr lang="pl-PL" sz="1600" dirty="0"/>
              <a:t>oraz innych osób zaangażowanych w realizację usług opiekuńczych na rzecz osób starszych i najbardziej wymagających pomocy, w związku z pandemią COVID-19.</a:t>
            </a:r>
          </a:p>
          <a:p>
            <a:pPr lvl="0"/>
            <a:r>
              <a:rPr lang="pl-PL" sz="1600" b="1" dirty="0" smtClean="0"/>
              <a:t>Moduł </a:t>
            </a:r>
            <a:r>
              <a:rPr lang="pl-PL" sz="1600" b="1" dirty="0"/>
              <a:t>III</a:t>
            </a:r>
            <a:r>
              <a:rPr lang="pl-PL" sz="1600" dirty="0"/>
              <a:t> - utworzenie miejsc </a:t>
            </a:r>
            <a:r>
              <a:rPr lang="pl-PL" sz="1600" b="1" dirty="0"/>
              <a:t>świadczenia usług opiekuńczych dla osób potrzebujących wsparcia w codziennym funkcjonowaniu, które nie mają zapewnionej opieki</a:t>
            </a:r>
            <a:r>
              <a:rPr lang="pl-PL" sz="1600" dirty="0"/>
              <a:t> </a:t>
            </a:r>
            <a:r>
              <a:rPr lang="pl-PL" sz="1600" b="1" dirty="0"/>
              <a:t>wraz z finansowaniem m.in. kosztów personelu, wyżywienia, transportu itp. </a:t>
            </a: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 </a:t>
            </a: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Realizatorem projektu w imieniu Województwa kujawsko-pomorskiego będzie ROPS, przewidywanymi partnerami PUC Ciechocinek oraz Regionalny Ośrodek Edukacji Ekologicznej w Przysieku.</a:t>
            </a:r>
            <a:endParaRPr lang="pl-PL" sz="1600" dirty="0"/>
          </a:p>
          <a:p>
            <a:endParaRPr lang="pl-PL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7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3876" y="1294567"/>
            <a:ext cx="8485369" cy="4281774"/>
          </a:xfrm>
        </p:spPr>
        <p:txBody>
          <a:bodyPr/>
          <a:lstStyle/>
          <a:p>
            <a:pPr marL="0" lvl="0" indent="0">
              <a:buNone/>
            </a:pPr>
            <a:r>
              <a:rPr lang="pl-PL" sz="1800" b="1" u="sng" dirty="0"/>
              <a:t>WSPARCIE DLA PRACOWNIKÓW – (EFS</a:t>
            </a:r>
            <a:r>
              <a:rPr lang="pl-PL" sz="1800" b="1" u="sng" dirty="0" smtClean="0"/>
              <a:t>)</a:t>
            </a:r>
          </a:p>
          <a:p>
            <a:pPr marL="0" lvl="0" indent="0">
              <a:buNone/>
            </a:pPr>
            <a:endParaRPr lang="pl-PL" sz="1800" dirty="0"/>
          </a:p>
          <a:p>
            <a:r>
              <a:rPr lang="pl-PL" sz="1800" b="1" u="sng" dirty="0"/>
              <a:t>Dopłata do wynagrodzeń pracowników w ramach rządowej tarczy antykryzysowej poprzez przekazanie środków na zwiększenie Krajowego Funduszu Pracy - 70 mln zł finansowane z RPO - Działanie </a:t>
            </a:r>
            <a:r>
              <a:rPr lang="pl-PL" sz="1800" b="1" u="sng" dirty="0" smtClean="0"/>
              <a:t>8.1</a:t>
            </a:r>
          </a:p>
          <a:p>
            <a:endParaRPr lang="pl-PL" sz="1800" dirty="0"/>
          </a:p>
          <a:p>
            <a:r>
              <a:rPr lang="pl-PL" sz="1800" dirty="0"/>
              <a:t>Projekt krajowy </a:t>
            </a:r>
            <a:r>
              <a:rPr lang="pl-PL" sz="1800" b="1" dirty="0"/>
              <a:t>w ramach tarczy antykryzysowej rządu realizowany poprzez struktury WUP i PUP w regionie,</a:t>
            </a:r>
            <a:r>
              <a:rPr lang="pl-PL" sz="1800" dirty="0"/>
              <a:t> zakłada uruchomienie wsparcia dotyczącego </a:t>
            </a:r>
            <a:r>
              <a:rPr lang="pl-PL" sz="1800" b="1" dirty="0"/>
              <a:t>dofinansowania części kosztów wynagrodzeń pracowników oraz należnych składek na ubezpieczenia społeczne</a:t>
            </a:r>
            <a:r>
              <a:rPr lang="pl-PL" sz="1800" dirty="0"/>
              <a:t>. Mechanizm kierowany jest do:</a:t>
            </a:r>
          </a:p>
          <a:p>
            <a:pPr lvl="1"/>
            <a:r>
              <a:rPr lang="pl-PL" sz="1800" dirty="0"/>
              <a:t>mikro-, małych i średnich przedsiębiorców zatrudniających pracowników,</a:t>
            </a:r>
          </a:p>
          <a:p>
            <a:pPr lvl="1"/>
            <a:r>
              <a:rPr lang="pl-PL" sz="1800" dirty="0"/>
              <a:t>przedsiębiorców będących osobą fizyczną niezatrudniającą pracowników,</a:t>
            </a:r>
          </a:p>
          <a:p>
            <a:pPr lvl="1"/>
            <a:r>
              <a:rPr lang="pl-PL" sz="1800" dirty="0"/>
              <a:t>organizacji pozarządowych lub podmiotów, o których mowa w art. 3 ust. 3 ustawy z dnia 24 kwietnia 2003 r. o działalności pożytku publicznego i o wolontariacie.</a:t>
            </a:r>
          </a:p>
          <a:p>
            <a:endParaRPr lang="pl-PL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1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8827" y="1369518"/>
            <a:ext cx="8290498" cy="4086902"/>
          </a:xfrm>
        </p:spPr>
        <p:txBody>
          <a:bodyPr/>
          <a:lstStyle/>
          <a:p>
            <a:pPr marL="0" indent="0">
              <a:buNone/>
            </a:pPr>
            <a:r>
              <a:rPr lang="pl-PL" sz="1600" b="1" u="sng" dirty="0"/>
              <a:t>Kujawsko-Pomorska szkoła internetowa – 6 mln zł – finansowana z RPO - Poddziałanie </a:t>
            </a:r>
            <a:r>
              <a:rPr lang="pl-PL" sz="1600" b="1" u="sng" dirty="0" smtClean="0"/>
              <a:t>10.2.2</a:t>
            </a:r>
          </a:p>
          <a:p>
            <a:pPr marL="0" indent="0">
              <a:buNone/>
            </a:pPr>
            <a:endParaRPr lang="pl-PL" sz="1600" dirty="0"/>
          </a:p>
          <a:p>
            <a:r>
              <a:rPr lang="pl-PL" sz="1600" dirty="0"/>
              <a:t>Projekt jest odpowiedzią na niezbędne </a:t>
            </a:r>
            <a:r>
              <a:rPr lang="pl-PL" sz="1600" b="1" dirty="0"/>
              <a:t>wsparcie szkół w zakresie realizacji procesu edukacyjnego,</a:t>
            </a:r>
            <a:r>
              <a:rPr lang="pl-PL" sz="1600" dirty="0"/>
              <a:t> w związku z zamknięciem placówek oświatowych wynikającym z zagrożenia epidemicznego COVID-19  i koniecznością podjęcia nauki zdalnej przez uczniów. </a:t>
            </a:r>
          </a:p>
          <a:p>
            <a:r>
              <a:rPr lang="pl-PL" sz="1600" b="1" dirty="0"/>
              <a:t>Celem projektu jest </a:t>
            </a:r>
            <a:r>
              <a:rPr lang="pl-PL" sz="1600" b="1" dirty="0" smtClean="0"/>
              <a:t>przygotowanie </a:t>
            </a:r>
            <a:r>
              <a:rPr lang="pl-PL" sz="1600" b="1" dirty="0"/>
              <a:t>do egzaminów uczniów klas ósmych szkół podstawowych oraz przygotowanie do matury uczniów klas maturalnych liceów i techników; umożliwienie uczestnictwa uczniom klas 4-8 szkół podstawowych oraz uczniom szkół ponadpodstawowych w zajęciach on-line na żywo zgodnych z podstawą programową; </a:t>
            </a:r>
            <a:r>
              <a:rPr lang="pl-PL" sz="1600" dirty="0"/>
              <a:t>podniesienie umiejętności uczniów szkół podstawowych i ponadpodstawowych Województwa Kujawsko-Pomorskiego</a:t>
            </a:r>
            <a:r>
              <a:rPr lang="pl-PL" sz="1600" dirty="0" smtClean="0"/>
              <a:t>.</a:t>
            </a:r>
          </a:p>
          <a:p>
            <a:endParaRPr lang="pl-PL" sz="1600" dirty="0"/>
          </a:p>
          <a:p>
            <a:r>
              <a:rPr lang="pl-PL" sz="1600" b="1" u="sng" dirty="0"/>
              <a:t>Kursy i szkolenia, przekwalifikowania zawodowe - 4 mln zł – realizowane z RPO - Poddziałanie 10.4.2</a:t>
            </a:r>
            <a:endParaRPr lang="pl-PL" sz="1600" dirty="0"/>
          </a:p>
          <a:p>
            <a:r>
              <a:rPr lang="pl-PL" sz="1600" dirty="0"/>
              <a:t>Projekt realizowany będzie w trybie pozakonkursowym </a:t>
            </a:r>
            <a:r>
              <a:rPr lang="pl-PL" sz="1600" b="1" dirty="0"/>
              <a:t>w zakresie szybkich kursów przekwalifikujących osoby do realizacji zadań niezbędnych przy walce z </a:t>
            </a:r>
            <a:r>
              <a:rPr lang="pl-PL" sz="1600" b="1" dirty="0" err="1"/>
              <a:t>koronawirusem</a:t>
            </a:r>
            <a:r>
              <a:rPr lang="pl-PL" sz="1600" b="1" dirty="0"/>
              <a:t>, </a:t>
            </a:r>
            <a:r>
              <a:rPr lang="pl-PL" sz="1600" dirty="0"/>
              <a:t>np. kurs w zakresie prowadzenia prac laboratoryjnych. Kurs będzie wąsko zakrojony na wykonywania określonych czynności, a nie nadawał całościowych uprawnień do pracy w laboratorium. Kursy przekwalifikowujące będą realizowane w trybie szybkim tzn. ok. tygodnia.</a:t>
            </a:r>
          </a:p>
          <a:p>
            <a:endParaRPr lang="pl-PL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9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944" y="1309557"/>
            <a:ext cx="8845632" cy="4938843"/>
          </a:xfrm>
        </p:spPr>
        <p:txBody>
          <a:bodyPr/>
          <a:lstStyle/>
          <a:p>
            <a:pPr marL="0" indent="0">
              <a:buNone/>
            </a:pPr>
            <a:r>
              <a:rPr lang="pl-PL" sz="1800" b="1" u="sng" dirty="0"/>
              <a:t>Wsparcie społeczne w zakresie bezpieczeństwa pomocy psychologicznej i informacji </a:t>
            </a:r>
            <a:r>
              <a:rPr lang="pl-PL" sz="1800" b="1" u="sng" dirty="0" smtClean="0"/>
              <a:t>– </a:t>
            </a:r>
          </a:p>
          <a:p>
            <a:pPr marL="0" indent="0">
              <a:buNone/>
            </a:pPr>
            <a:r>
              <a:rPr lang="pl-PL" sz="1800" b="1" u="sng" dirty="0" smtClean="0"/>
              <a:t>2 </a:t>
            </a:r>
            <a:r>
              <a:rPr lang="pl-PL" sz="1800" b="1" u="sng" dirty="0"/>
              <a:t>mln zł – realizacja z RPO – Poddziałanie </a:t>
            </a:r>
            <a:r>
              <a:rPr lang="pl-PL" sz="1800" b="1" u="sng" dirty="0" smtClean="0"/>
              <a:t>9.3.1</a:t>
            </a:r>
          </a:p>
          <a:p>
            <a:endParaRPr lang="pl-PL" sz="1800" dirty="0"/>
          </a:p>
          <a:p>
            <a:r>
              <a:rPr lang="pl-PL" sz="1800" dirty="0"/>
              <a:t>Realizacja działań z zakresu edukacji i  bezpieczeństwa publicznego  ukierunkowanych na kształtowanie właściwych postaw funkcjonowania społecznego w sytuacji występowania zagrożeń epidemiologicznych, w tym </a:t>
            </a:r>
            <a:endParaRPr lang="pl-PL" sz="1800" dirty="0" smtClean="0"/>
          </a:p>
          <a:p>
            <a:r>
              <a:rPr lang="pl-PL" sz="1800" dirty="0" smtClean="0"/>
              <a:t>pomoc psychologiczna m.in. dla osób objętych chorobą i przebywających na kwarantannie; </a:t>
            </a:r>
          </a:p>
          <a:p>
            <a:r>
              <a:rPr lang="pl-PL" sz="1800" dirty="0"/>
              <a:t>zapewnienie seniorom i osobom niepełnosprawnym dostępu do artykułów spożywczych i </a:t>
            </a:r>
            <a:r>
              <a:rPr lang="pl-PL" sz="1800" dirty="0" smtClean="0"/>
              <a:t>higienicznych;</a:t>
            </a:r>
          </a:p>
          <a:p>
            <a:r>
              <a:rPr lang="pl-PL" sz="1800" dirty="0"/>
              <a:t>zbudowanie serwisu informacyjnego z przedstawieniem bieżącej sytuacji w regionie, mapa z zaznaczonymi ogniskami, komunikaty, powiadomienia, infolinia do udzielania niezbędnych informacji osobom, które potrzebują pomocy, zwłaszcza ludziom starszym, samotnym i niepełnosprawnym, szczególnie potrzebującym wsparcia w związku z obowiązującymi ograniczeniami</a:t>
            </a:r>
          </a:p>
          <a:p>
            <a:endParaRPr lang="pl-PL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3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0679" y="3144837"/>
            <a:ext cx="7886700" cy="3713163"/>
          </a:xfrm>
        </p:spPr>
        <p:txBody>
          <a:bodyPr/>
          <a:lstStyle/>
          <a:p>
            <a:pPr marL="1371600" lvl="3" indent="0">
              <a:buNone/>
            </a:pPr>
            <a:r>
              <a:rPr lang="pl-PL" sz="4800" dirty="0" smtClean="0"/>
              <a:t>DZIĘKUJĘ  za uwagę !</a:t>
            </a:r>
            <a:endParaRPr lang="pl-PL" sz="4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25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318313" y="633858"/>
            <a:ext cx="6991350" cy="3586163"/>
          </a:xfrm>
        </p:spPr>
        <p:txBody>
          <a:bodyPr/>
          <a:lstStyle/>
          <a:p>
            <a:pPr marL="0" lvl="0" indent="0" algn="just">
              <a:buNone/>
            </a:pPr>
            <a:r>
              <a:rPr lang="pl-PL" dirty="0"/>
              <a:t> </a:t>
            </a:r>
          </a:p>
          <a:p>
            <a:pPr marL="0" lvl="0" indent="0" algn="just">
              <a:buNone/>
            </a:pPr>
            <a:r>
              <a:rPr lang="pl-PL" sz="2400" dirty="0"/>
              <a:t>Mamy większą elastyczność we wdrażaniu programów – możemy przesunąć część środków (8% pomiędzy priorytetami/do 4 % z programu</a:t>
            </a:r>
            <a:r>
              <a:rPr lang="pl-PL" sz="2400" dirty="0" smtClean="0"/>
              <a:t>)</a:t>
            </a:r>
          </a:p>
          <a:p>
            <a:pPr marL="0" lvl="0" indent="0" algn="just">
              <a:buNone/>
            </a:pPr>
            <a:r>
              <a:rPr lang="pl-PL" sz="2400" dirty="0" smtClean="0"/>
              <a:t>Dla RPO WKP 4% RPO to </a:t>
            </a:r>
            <a:r>
              <a:rPr lang="pl-PL" sz="2400" b="1" dirty="0" smtClean="0"/>
              <a:t>ok od 320 - 340 mln zł </a:t>
            </a:r>
            <a:r>
              <a:rPr lang="pl-PL" sz="2400" dirty="0" smtClean="0"/>
              <a:t>w zależności od kursu euro.</a:t>
            </a:r>
            <a:endParaRPr lang="pl-PL" sz="2400" dirty="0"/>
          </a:p>
          <a:p>
            <a:pPr marL="0" lvl="0" indent="0" algn="just">
              <a:buNone/>
            </a:pPr>
            <a:endParaRPr lang="pl-PL" sz="900" dirty="0"/>
          </a:p>
          <a:p>
            <a:pPr marL="0" lvl="0" indent="0" algn="just">
              <a:buNone/>
            </a:pPr>
            <a:r>
              <a:rPr lang="pl-PL" sz="2400" dirty="0"/>
              <a:t>Uproszczona procedura zmian w programie, która </a:t>
            </a:r>
            <a:r>
              <a:rPr lang="pl-PL" sz="2400" b="1" dirty="0"/>
              <a:t>nie wymaga decyzji Komisji (możemy szybciej i elastyczniej reagować)</a:t>
            </a:r>
          </a:p>
          <a:p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62" y="5084443"/>
            <a:ext cx="1487214" cy="149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rzałka w dół 7"/>
          <p:cNvSpPr/>
          <p:nvPr/>
        </p:nvSpPr>
        <p:spPr>
          <a:xfrm rot="16200000">
            <a:off x="200891" y="1199255"/>
            <a:ext cx="845127" cy="77585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92100" dist="50800" dir="5400000" algn="ctr" rotWithShape="0">
              <a:srgbClr val="000000">
                <a:alpha val="7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trzałka w dół 8"/>
          <p:cNvSpPr/>
          <p:nvPr/>
        </p:nvSpPr>
        <p:spPr>
          <a:xfrm rot="16200000">
            <a:off x="200891" y="3325090"/>
            <a:ext cx="845127" cy="77585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92100" dist="50800" dir="5400000" algn="ctr" rotWithShape="0">
              <a:srgbClr val="000000">
                <a:alpha val="7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ymbol zastępczy zawartości 5"/>
          <p:cNvSpPr txBox="1">
            <a:spLocks/>
          </p:cNvSpPr>
          <p:nvPr/>
        </p:nvSpPr>
        <p:spPr bwMode="auto">
          <a:xfrm>
            <a:off x="106831" y="4383950"/>
            <a:ext cx="7584063" cy="206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pl-PL" sz="2400" dirty="0" smtClean="0"/>
          </a:p>
          <a:p>
            <a:pPr marL="0" indent="0" algn="just">
              <a:buFont typeface="Arial" charset="0"/>
              <a:buNone/>
            </a:pPr>
            <a:r>
              <a:rPr lang="pl-PL" sz="2400" dirty="0" smtClean="0"/>
              <a:t>Wydatki ukierunkowane na walkę z COVID-19 są kwalifikowalne </a:t>
            </a:r>
            <a:r>
              <a:rPr lang="pl-PL" sz="2400" b="1" u="sng" dirty="0" smtClean="0"/>
              <a:t>od dnia 1 lutego 2020 </a:t>
            </a:r>
            <a:r>
              <a:rPr lang="pl-PL" sz="2400" u="sng" dirty="0" smtClean="0"/>
              <a:t>r </a:t>
            </a:r>
            <a:r>
              <a:rPr lang="pl-PL" sz="2400" dirty="0" smtClean="0"/>
              <a:t>(!)</a:t>
            </a:r>
            <a:r>
              <a:rPr lang="pl-PL" sz="2400" i="1" dirty="0" smtClean="0"/>
              <a:t> </a:t>
            </a:r>
            <a:r>
              <a:rPr lang="pl-PL" sz="2400" dirty="0" smtClean="0"/>
              <a:t>– możemy działać bez formalnej akceptacji zmian w programie </a:t>
            </a:r>
          </a:p>
          <a:p>
            <a:pPr marL="0" indent="0">
              <a:buFont typeface="Arial" charset="0"/>
              <a:buNone/>
            </a:pPr>
            <a:endParaRPr lang="pl-PL" sz="2400" dirty="0" smtClean="0"/>
          </a:p>
          <a:p>
            <a:pPr marL="0" indent="0">
              <a:buFont typeface="Arial" charset="0"/>
              <a:buNone/>
            </a:pPr>
            <a:endParaRPr lang="pl-PL" dirty="0" smtClean="0"/>
          </a:p>
          <a:p>
            <a:pPr marL="514350" indent="-514350">
              <a:buFont typeface="+mj-lt"/>
              <a:buAutoNum type="arabicPeriod" startAt="2"/>
            </a:pPr>
            <a:endParaRPr lang="pl-PL" dirty="0" smtClean="0"/>
          </a:p>
          <a:p>
            <a:pPr marL="0" indent="0">
              <a:buFont typeface="Arial" charset="0"/>
              <a:buNone/>
            </a:pPr>
            <a:r>
              <a:rPr lang="pl-PL" dirty="0" smtClean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22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1372" y="1100611"/>
            <a:ext cx="9092627" cy="4856215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b="1" u="sng" dirty="0" smtClean="0"/>
              <a:t>Wsparcie przedsiębiorstw na walkę z COVID - 19 </a:t>
            </a:r>
          </a:p>
          <a:p>
            <a:pPr marL="0" indent="0">
              <a:buNone/>
            </a:pPr>
            <a:r>
              <a:rPr lang="pl-PL" sz="2400" b="1" u="sng" dirty="0"/>
              <a:t>N</a:t>
            </a:r>
            <a:r>
              <a:rPr lang="pl-PL" sz="2400" b="1" u="sng" dirty="0" smtClean="0"/>
              <a:t>ajistotniejsze zmiany KE:</a:t>
            </a:r>
            <a:endParaRPr 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buNone/>
            </a:pPr>
            <a:r>
              <a:rPr lang="pl-PL" sz="2400" dirty="0"/>
              <a:t>Rozszerzenie zakresu </a:t>
            </a:r>
            <a:endParaRPr lang="pl-PL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załka w dół 7"/>
          <p:cNvSpPr/>
          <p:nvPr/>
        </p:nvSpPr>
        <p:spPr>
          <a:xfrm>
            <a:off x="2464374" y="2496764"/>
            <a:ext cx="845127" cy="775855"/>
          </a:xfrm>
          <a:prstGeom prst="downArrow">
            <a:avLst>
              <a:gd name="adj1" fmla="val 52378"/>
              <a:gd name="adj2" fmla="val 50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92100" dist="50800" dir="5400000" algn="ctr" rotWithShape="0">
              <a:srgbClr val="000000">
                <a:alpha val="7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21065" y="3081652"/>
            <a:ext cx="53424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Dotacje </a:t>
            </a:r>
            <a:r>
              <a:rPr lang="pl-PL" dirty="0" smtClean="0"/>
              <a:t>(nowość)</a:t>
            </a:r>
          </a:p>
          <a:p>
            <a:endParaRPr lang="pl-PL" dirty="0" smtClean="0"/>
          </a:p>
          <a:p>
            <a:r>
              <a:rPr lang="pl-PL" b="1" dirty="0" smtClean="0"/>
              <a:t>RPO WKP – MIKROGRANTY NA INWESTYCJE W PRZEDSIĘBIORSTWAC</a:t>
            </a:r>
            <a:r>
              <a:rPr lang="pl-PL" sz="2000" b="1" dirty="0" smtClean="0"/>
              <a:t>H </a:t>
            </a:r>
            <a:endParaRPr lang="pl-PL" sz="20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563513" y="3081652"/>
            <a:ext cx="3609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Instrumenty finansowe </a:t>
            </a:r>
            <a:r>
              <a:rPr lang="pl-PL" dirty="0"/>
              <a:t>(rozszerzenie oferty</a:t>
            </a:r>
            <a:r>
              <a:rPr lang="pl-PL" dirty="0" smtClean="0"/>
              <a:t>)</a:t>
            </a:r>
          </a:p>
          <a:p>
            <a:endParaRPr lang="pl-PL" dirty="0" smtClean="0"/>
          </a:p>
          <a:p>
            <a:r>
              <a:rPr lang="pl-PL" b="1" dirty="0" smtClean="0"/>
              <a:t>RPO WKP - pożyczki obrotowe</a:t>
            </a:r>
            <a:endParaRPr lang="pl-PL" b="1" dirty="0"/>
          </a:p>
        </p:txBody>
      </p:sp>
      <p:sp>
        <p:nvSpPr>
          <p:cNvPr id="13" name="Strzałka w dół 12"/>
          <p:cNvSpPr/>
          <p:nvPr/>
        </p:nvSpPr>
        <p:spPr>
          <a:xfrm>
            <a:off x="6781800" y="2038761"/>
            <a:ext cx="841166" cy="816087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92100" dist="50800" dir="5400000" algn="ctr" rotWithShape="0">
              <a:srgbClr val="000000">
                <a:alpha val="7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aśnienie ze strzałką w górę 14"/>
          <p:cNvSpPr/>
          <p:nvPr/>
        </p:nvSpPr>
        <p:spPr>
          <a:xfrm>
            <a:off x="1339016" y="4774676"/>
            <a:ext cx="6428509" cy="1182150"/>
          </a:xfrm>
          <a:prstGeom prst="upArrowCallou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31800" dist="38100" dir="5400000" sx="103000" sy="103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i="1" dirty="0"/>
              <a:t>zgoda na uruchomienie środków na prowadzenie prac  B+R w kierunku  przeciwdziałania zakażeniu COVID-19 </a:t>
            </a:r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461324" y="5220344"/>
            <a:ext cx="630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Zgoda KE </a:t>
            </a:r>
            <a:r>
              <a:rPr lang="pl-PL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na uruchomienie środków na prowadzenie prac  B+R w kierunku  przeciwdziałania zakażeniu COVID-19 </a:t>
            </a:r>
            <a:endParaRPr lang="pl-PL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28650" y="1220269"/>
            <a:ext cx="7886700" cy="933450"/>
          </a:xfrm>
        </p:spPr>
        <p:txBody>
          <a:bodyPr/>
          <a:lstStyle/>
          <a:p>
            <a:r>
              <a:rPr lang="pl-PL" sz="3600" b="1" dirty="0"/>
              <a:t>Zmiany legislacyjne na poziomie prawa krajowego</a:t>
            </a:r>
            <a:endParaRPr lang="pl-PL" sz="36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51164" y="2246576"/>
            <a:ext cx="7864186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pl-PL" i="1" dirty="0"/>
              <a:t>Projekt ustawy o szczególnych rozwiązaniach wspierających </a:t>
            </a:r>
            <a:r>
              <a:rPr lang="pl-PL" b="1" i="1" dirty="0"/>
              <a:t>realizację programów operacyjnych w związku z wystąpieniem COVID-19</a:t>
            </a:r>
            <a:r>
              <a:rPr lang="pl-PL" i="1" dirty="0"/>
              <a:t> w 2020 r. (dalej: </a:t>
            </a:r>
            <a:r>
              <a:rPr lang="pl-PL" i="1" dirty="0" smtClean="0"/>
              <a:t>Specustawa </a:t>
            </a:r>
            <a:r>
              <a:rPr lang="pl-PL" i="1" dirty="0"/>
              <a:t>F</a:t>
            </a:r>
            <a:r>
              <a:rPr lang="pl-PL" i="1" dirty="0" smtClean="0"/>
              <a:t>unduszowa</a:t>
            </a:r>
            <a:r>
              <a:rPr lang="pl-PL" i="1" dirty="0"/>
              <a:t>)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agon 2"/>
          <p:cNvSpPr/>
          <p:nvPr/>
        </p:nvSpPr>
        <p:spPr>
          <a:xfrm>
            <a:off x="845127" y="4082303"/>
            <a:ext cx="1205346" cy="595746"/>
          </a:xfrm>
          <a:prstGeom prst="chevron">
            <a:avLst/>
          </a:prstGeom>
          <a:solidFill>
            <a:schemeClr val="accent6">
              <a:lumMod val="50000"/>
            </a:schemeClr>
          </a:solidFill>
          <a:effectLst>
            <a:outerShdw blurRad="342900" dist="50800" dir="5400000" sx="106000" sy="106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agon 6"/>
          <p:cNvSpPr/>
          <p:nvPr/>
        </p:nvSpPr>
        <p:spPr>
          <a:xfrm>
            <a:off x="845127" y="5638149"/>
            <a:ext cx="1205346" cy="595746"/>
          </a:xfrm>
          <a:prstGeom prst="chevron">
            <a:avLst/>
          </a:prstGeom>
          <a:solidFill>
            <a:schemeClr val="accent6">
              <a:lumMod val="50000"/>
            </a:schemeClr>
          </a:solidFill>
          <a:effectLst>
            <a:outerShdw blurRad="342900" dist="50800" dir="5400000" sx="106000" sy="106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050473" y="4082303"/>
            <a:ext cx="6066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2000" b="1" dirty="0"/>
              <a:t>Ustawa uchwalona przez sejm  </a:t>
            </a:r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sz="2000" b="1" dirty="0"/>
              <a:t> 	Trwają prace legislacyjne w senacie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286001" y="5582079"/>
            <a:ext cx="591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Wprowadza elastyczne mechanizmy reagowania przez IZ RPO na obecną sytuację</a:t>
            </a:r>
          </a:p>
        </p:txBody>
      </p:sp>
      <p:cxnSp>
        <p:nvCxnSpPr>
          <p:cNvPr id="21" name="Łącznik łamany 20"/>
          <p:cNvCxnSpPr/>
          <p:nvPr/>
        </p:nvCxnSpPr>
        <p:spPr>
          <a:xfrm>
            <a:off x="2286001" y="4512863"/>
            <a:ext cx="609601" cy="330372"/>
          </a:xfrm>
          <a:prstGeom prst="bentConnector3">
            <a:avLst>
              <a:gd name="adj1" fmla="val -2272"/>
            </a:avLst>
          </a:prstGeom>
          <a:ln w="15875" cmpd="sng">
            <a:solidFill>
              <a:schemeClr val="accent6">
                <a:lumMod val="50000"/>
              </a:schemeClr>
            </a:solidFill>
            <a:tailEnd type="arrow"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extrusionH="76200" contourW="12700" prstMaterial="metal"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02376" y="445391"/>
            <a:ext cx="8839200" cy="4800600"/>
          </a:xfrm>
        </p:spPr>
        <p:txBody>
          <a:bodyPr/>
          <a:lstStyle/>
          <a:p>
            <a:pPr marL="0" indent="0">
              <a:buNone/>
            </a:pPr>
            <a:endParaRPr lang="pl-PL" u="sng" dirty="0" smtClean="0"/>
          </a:p>
          <a:p>
            <a:pPr marL="0" indent="0">
              <a:buNone/>
            </a:pPr>
            <a:r>
              <a:rPr lang="pl-PL" u="sng" dirty="0" smtClean="0"/>
              <a:t>Najistotniejsze zmiany  SPECUSTAWA FUNDUSZOWA:</a:t>
            </a:r>
            <a:endParaRPr lang="pl-PL" u="sng" dirty="0"/>
          </a:p>
          <a:p>
            <a:pPr marL="0" indent="0" algn="just">
              <a:buNone/>
            </a:pPr>
            <a:endParaRPr lang="pl-PL" sz="800" dirty="0" smtClean="0"/>
          </a:p>
          <a:p>
            <a:pPr marL="0" indent="0" algn="just">
              <a:buNone/>
            </a:pPr>
            <a:r>
              <a:rPr lang="pl-PL" sz="1600" dirty="0" smtClean="0"/>
              <a:t>Wprowadzenie </a:t>
            </a:r>
            <a:r>
              <a:rPr lang="pl-PL" sz="1600" dirty="0"/>
              <a:t>możliwości dokonywania elastycznych zmian w </a:t>
            </a:r>
            <a:r>
              <a:rPr lang="pl-PL" sz="1600" b="1" u="sng" dirty="0"/>
              <a:t>realizowanych projektach</a:t>
            </a:r>
            <a:r>
              <a:rPr lang="pl-PL" sz="1600" dirty="0" smtClean="0"/>
              <a:t>:</a:t>
            </a:r>
            <a:endParaRPr lang="pl-PL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agon 11"/>
          <p:cNvSpPr/>
          <p:nvPr/>
        </p:nvSpPr>
        <p:spPr>
          <a:xfrm>
            <a:off x="181345" y="2324458"/>
            <a:ext cx="817418" cy="273629"/>
          </a:xfrm>
          <a:prstGeom prst="chevron">
            <a:avLst/>
          </a:prstGeom>
          <a:solidFill>
            <a:schemeClr val="accent6">
              <a:lumMod val="50000"/>
            </a:schemeClr>
          </a:solidFill>
          <a:effectLst>
            <a:outerShdw blurRad="342900" dist="50800" dir="5400000" sx="106000" sy="106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30677" y="2106510"/>
            <a:ext cx="7876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/>
              <a:t>w szczególnie uzasadnionych przypadkach KM może upoważnić IZ do wyrażenia zgody na wniosek Beneficjenta do </a:t>
            </a:r>
            <a:r>
              <a:rPr lang="pl-PL" sz="1400" b="1" dirty="0"/>
              <a:t>dokonywania zmian w projekcie skutkujących niespełnieniem kryteriów wyboru projektów;</a:t>
            </a:r>
          </a:p>
        </p:txBody>
      </p:sp>
      <p:sp>
        <p:nvSpPr>
          <p:cNvPr id="13" name="Pagon 12"/>
          <p:cNvSpPr/>
          <p:nvPr/>
        </p:nvSpPr>
        <p:spPr>
          <a:xfrm>
            <a:off x="205098" y="3070762"/>
            <a:ext cx="817418" cy="273629"/>
          </a:xfrm>
          <a:prstGeom prst="chevron">
            <a:avLst/>
          </a:prstGeom>
          <a:solidFill>
            <a:schemeClr val="accent6">
              <a:lumMod val="50000"/>
            </a:schemeClr>
          </a:solidFill>
          <a:effectLst>
            <a:outerShdw blurRad="342900" dist="50800" dir="5400000" sx="106000" sy="106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054430" y="2935374"/>
            <a:ext cx="7893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/>
              <a:t>w przypadku gdy na skutek wystąpienia COVID-19 niemożliwa okazała się realizacja celu, na który został poniesiony wydatek, wydatki te mogą zostać uznane za wydatki kwalifikowalne pod pewnymi warunkami;</a:t>
            </a:r>
          </a:p>
        </p:txBody>
      </p:sp>
      <p:sp>
        <p:nvSpPr>
          <p:cNvPr id="17" name="Pagon 16"/>
          <p:cNvSpPr/>
          <p:nvPr/>
        </p:nvSpPr>
        <p:spPr>
          <a:xfrm>
            <a:off x="213259" y="3818369"/>
            <a:ext cx="817418" cy="273629"/>
          </a:xfrm>
          <a:prstGeom prst="chevron">
            <a:avLst/>
          </a:prstGeom>
          <a:solidFill>
            <a:schemeClr val="accent6">
              <a:lumMod val="50000"/>
            </a:schemeClr>
          </a:solidFill>
          <a:effectLst>
            <a:outerShdw blurRad="342900" dist="50800" dir="5400000" sx="106000" sy="106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054430" y="3818369"/>
            <a:ext cx="793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/>
              <a:t>Możliwość wydłużenia </a:t>
            </a:r>
            <a:r>
              <a:rPr lang="pl-PL" sz="1400" dirty="0"/>
              <a:t>o 90 dni </a:t>
            </a:r>
            <a:r>
              <a:rPr lang="pl-PL" sz="1400" dirty="0" smtClean="0"/>
              <a:t>termin </a:t>
            </a:r>
            <a:r>
              <a:rPr lang="pl-PL" sz="1400" dirty="0"/>
              <a:t>zakończenia realizacji </a:t>
            </a:r>
            <a:r>
              <a:rPr lang="pl-PL" sz="1400" dirty="0" smtClean="0"/>
              <a:t>projektu (</a:t>
            </a:r>
            <a:r>
              <a:rPr lang="pl-PL" sz="1400" u="sng" dirty="0" smtClean="0"/>
              <a:t>nie </a:t>
            </a:r>
            <a:r>
              <a:rPr lang="pl-PL" sz="1400" u="sng" dirty="0"/>
              <a:t>dłużej niż do </a:t>
            </a:r>
            <a:r>
              <a:rPr lang="pl-PL" sz="1400" u="sng" dirty="0" smtClean="0"/>
              <a:t>31.12.2023 r.</a:t>
            </a:r>
            <a:r>
              <a:rPr lang="pl-PL" sz="1400" dirty="0" smtClean="0"/>
              <a:t>).</a:t>
            </a:r>
            <a:endParaRPr lang="pl-PL" sz="1400" dirty="0"/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 bwMode="auto">
          <a:xfrm>
            <a:off x="85108" y="4262654"/>
            <a:ext cx="8822374" cy="190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pl-PL" sz="1600" dirty="0" smtClean="0"/>
              <a:t>Wprowadzono szereg rozwiązań mających wpływ na </a:t>
            </a:r>
            <a:r>
              <a:rPr lang="pl-PL" sz="1600" b="1" u="sng" dirty="0" smtClean="0"/>
              <a:t>proces wyboru projektów do dofinansowania</a:t>
            </a:r>
            <a:r>
              <a:rPr lang="pl-PL" sz="1600" dirty="0" smtClean="0"/>
              <a:t>:</a:t>
            </a:r>
          </a:p>
          <a:p>
            <a:pPr marL="514350" indent="-514350">
              <a:buFont typeface="+mj-lt"/>
              <a:buAutoNum type="arabicPeriod" startAt="2"/>
            </a:pPr>
            <a:endParaRPr lang="pl-PL" sz="2000" dirty="0" smtClean="0"/>
          </a:p>
          <a:p>
            <a:pPr marL="0" indent="0">
              <a:buFont typeface="Arial" charset="0"/>
              <a:buNone/>
            </a:pP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59618" y="4664704"/>
            <a:ext cx="7800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1400" dirty="0"/>
              <a:t>wybór (ale taż zmiana/zaangażowanie dodatkowego) partnera może nastąpić po wyrażeniu zgody przez IZ  na dokonanie takiej czynności w terminie 30 dni oraz z </a:t>
            </a:r>
            <a:r>
              <a:rPr lang="pl-PL" sz="1400" u="sng" dirty="0"/>
              <a:t>pominięciem zasady, zgodnie z którą podmioty zobowiązane do stosowania PZP są zobligowane dokonać wyboru partnera w drodze otwartego naboru oraz przed złożeniem wniosku o dofinansowanie projektu;</a:t>
            </a:r>
          </a:p>
        </p:txBody>
      </p:sp>
      <p:sp>
        <p:nvSpPr>
          <p:cNvPr id="18" name="Pagon 17"/>
          <p:cNvSpPr/>
          <p:nvPr/>
        </p:nvSpPr>
        <p:spPr>
          <a:xfrm>
            <a:off x="175529" y="5008958"/>
            <a:ext cx="817418" cy="273629"/>
          </a:xfrm>
          <a:prstGeom prst="chevron">
            <a:avLst/>
          </a:prstGeom>
          <a:solidFill>
            <a:schemeClr val="accent6">
              <a:lumMod val="50000"/>
            </a:schemeClr>
          </a:solidFill>
          <a:effectLst>
            <a:outerShdw blurRad="342900" dist="50800" dir="5400000" sx="106000" sy="106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054430" y="5873834"/>
            <a:ext cx="772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1400" dirty="0"/>
              <a:t>Wprowadzono </a:t>
            </a:r>
            <a:r>
              <a:rPr lang="pl-PL" sz="1400" b="1" dirty="0"/>
              <a:t>nadzwyczajny tryb wyboru projektów </a:t>
            </a:r>
            <a:r>
              <a:rPr lang="pl-PL" sz="1400" dirty="0"/>
              <a:t>(</a:t>
            </a:r>
            <a:r>
              <a:rPr lang="pl-PL" sz="1400" i="1" dirty="0"/>
              <a:t>wnioskodawca składa wniosek o dofinansowanie projektu na wezwanie właściwej instytucji w terminie przez nią wyznaczonym</a:t>
            </a:r>
            <a:r>
              <a:rPr lang="pl-PL" sz="1400" dirty="0"/>
              <a:t>).</a:t>
            </a:r>
          </a:p>
        </p:txBody>
      </p:sp>
      <p:sp>
        <p:nvSpPr>
          <p:cNvPr id="20" name="Pagon 19"/>
          <p:cNvSpPr/>
          <p:nvPr/>
        </p:nvSpPr>
        <p:spPr>
          <a:xfrm>
            <a:off x="187036" y="5941460"/>
            <a:ext cx="817418" cy="273629"/>
          </a:xfrm>
          <a:prstGeom prst="chevron">
            <a:avLst/>
          </a:prstGeom>
          <a:solidFill>
            <a:schemeClr val="accent6">
              <a:lumMod val="50000"/>
            </a:schemeClr>
          </a:solidFill>
          <a:effectLst>
            <a:outerShdw blurRad="342900" dist="50800" dir="5400000" sx="106000" sy="106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39169" y="1233628"/>
            <a:ext cx="7406248" cy="3976254"/>
          </a:xfrm>
        </p:spPr>
        <p:txBody>
          <a:bodyPr/>
          <a:lstStyle/>
          <a:p>
            <a:pPr marL="0" indent="0" algn="just">
              <a:buNone/>
            </a:pPr>
            <a:r>
              <a:rPr lang="pl-PL" u="sng" dirty="0" smtClean="0"/>
              <a:t>Instrumenty Finansowe :</a:t>
            </a:r>
            <a:endParaRPr lang="pl-PL" u="sng" dirty="0"/>
          </a:p>
          <a:p>
            <a:pPr marL="0" indent="0" algn="just">
              <a:buNone/>
            </a:pPr>
            <a:endParaRPr lang="pl-PL" sz="800" dirty="0" smtClean="0"/>
          </a:p>
          <a:p>
            <a:pPr marL="0" indent="0" algn="just">
              <a:buNone/>
            </a:pPr>
            <a:r>
              <a:rPr lang="pl-PL" sz="1800" dirty="0" smtClean="0"/>
              <a:t>W </a:t>
            </a:r>
            <a:r>
              <a:rPr lang="pl-PL" sz="1800" dirty="0"/>
              <a:t>ramach </a:t>
            </a:r>
            <a:r>
              <a:rPr lang="pl-PL" sz="1800" b="1" u="sng" dirty="0"/>
              <a:t>instrumentów finansowych</a:t>
            </a:r>
            <a:r>
              <a:rPr lang="pl-PL" sz="1800" b="1" dirty="0"/>
              <a:t> </a:t>
            </a:r>
            <a:r>
              <a:rPr lang="pl-PL" sz="1800" dirty="0" smtClean="0"/>
              <a:t>ministerstwo (</a:t>
            </a:r>
            <a:r>
              <a:rPr lang="pl-PL" sz="1800" dirty="0" err="1" smtClean="0"/>
              <a:t>MFiPR</a:t>
            </a:r>
            <a:r>
              <a:rPr lang="pl-PL" sz="1800" dirty="0" smtClean="0"/>
              <a:t>) </a:t>
            </a:r>
            <a:r>
              <a:rPr lang="pl-PL" sz="1800" dirty="0"/>
              <a:t>umożliwia szybkie przekazanie środków z programu do regionalnego funduszu rozwoju (KPFR),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1800" dirty="0"/>
              <a:t>dzięki wyłączeniu KPFR spod reżimu PZP będzie możliwe </a:t>
            </a:r>
            <a:r>
              <a:rPr lang="pl-PL" sz="1800" b="1" u="sng" dirty="0"/>
              <a:t>szybkie uruchomienie produktów  finansowych dla przedsiębiorców.</a:t>
            </a:r>
            <a:endParaRPr lang="pl-PL" sz="1800" dirty="0"/>
          </a:p>
        </p:txBody>
      </p:sp>
      <p:sp>
        <p:nvSpPr>
          <p:cNvPr id="6" name="Pagon 5"/>
          <p:cNvSpPr/>
          <p:nvPr/>
        </p:nvSpPr>
        <p:spPr>
          <a:xfrm>
            <a:off x="215058" y="2069056"/>
            <a:ext cx="817418" cy="273629"/>
          </a:xfrm>
          <a:prstGeom prst="chevron">
            <a:avLst/>
          </a:prstGeom>
          <a:solidFill>
            <a:schemeClr val="accent6">
              <a:lumMod val="50000"/>
            </a:schemeClr>
          </a:solidFill>
          <a:effectLst>
            <a:outerShdw blurRad="342900" dist="50800" dir="5400000" sx="106000" sy="106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agon 6"/>
          <p:cNvSpPr/>
          <p:nvPr/>
        </p:nvSpPr>
        <p:spPr>
          <a:xfrm>
            <a:off x="215058" y="3423597"/>
            <a:ext cx="817418" cy="273629"/>
          </a:xfrm>
          <a:prstGeom prst="chevron">
            <a:avLst/>
          </a:prstGeom>
          <a:solidFill>
            <a:schemeClr val="accent6">
              <a:lumMod val="50000"/>
            </a:schemeClr>
          </a:solidFill>
          <a:effectLst>
            <a:outerShdw blurRad="342900" dist="50800" dir="5400000" sx="106000" sy="106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25782" y="5044840"/>
            <a:ext cx="75393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Dzięki takiemu rozwiązaniu już teraz możemy działać i wychodzić naprzeciw potrzebom i oczekiwaniom naszych beneficjentów. </a:t>
            </a:r>
          </a:p>
          <a:p>
            <a:pPr algn="just"/>
            <a:endParaRPr lang="pl-PL" dirty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 bwMode="auto">
          <a:xfrm>
            <a:off x="406364" y="4378867"/>
            <a:ext cx="8871857" cy="382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pl-PL" sz="2400" b="1" u="sng" dirty="0" smtClean="0"/>
              <a:t>Ustawa ma wejść w życie z mocą wsteczną, tj. od  1 lutego 2020 r. </a:t>
            </a:r>
          </a:p>
          <a:p>
            <a:pPr marL="0" indent="0">
              <a:buFont typeface="Arial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86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1">
            <a:extLst>
              <a:ext uri="{FF2B5EF4-FFF2-40B4-BE49-F238E27FC236}">
                <a16:creationId xmlns="" xmlns:a16="http://schemas.microsoft.com/office/drawing/2014/main" id="{66B2521F-769D-4187-941E-44FAEA62F52A}"/>
              </a:ext>
            </a:extLst>
          </p:cNvPr>
          <p:cNvSpPr/>
          <p:nvPr/>
        </p:nvSpPr>
        <p:spPr>
          <a:xfrm>
            <a:off x="2088574" y="4917932"/>
            <a:ext cx="6868391" cy="17953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Wstępna propozycja kierunków zmian do RPO WK-P 2014-2020 do negocjacji z IK UP i KE:</a:t>
            </a:r>
          </a:p>
        </p:txBody>
      </p:sp>
      <p:sp>
        <p:nvSpPr>
          <p:cNvPr id="3" name="Prostokąt: zaokrąglone rogi 1">
            <a:extLst>
              <a:ext uri="{FF2B5EF4-FFF2-40B4-BE49-F238E27FC236}">
                <a16:creationId xmlns="" xmlns:a16="http://schemas.microsoft.com/office/drawing/2014/main" id="{66B2521F-769D-4187-941E-44FAEA62F52A}"/>
              </a:ext>
            </a:extLst>
          </p:cNvPr>
          <p:cNvSpPr/>
          <p:nvPr/>
        </p:nvSpPr>
        <p:spPr>
          <a:xfrm>
            <a:off x="1053681" y="2458731"/>
            <a:ext cx="7595644" cy="20832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Wstępna propozycja kierunków zmian do RPO WK-P 2014-2020 do negocjacji z IK UP i KE: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82942" y="2758711"/>
            <a:ext cx="7886700" cy="2053131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 smtClean="0">
                <a:solidFill>
                  <a:schemeClr val="tx1"/>
                </a:solidFill>
              </a:rPr>
              <a:t>PRZESUNIĘCIA FINANSOWE W RAMACH RPO NA PRZECIWDZIAŁANIE SKUTKOM COVID </a:t>
            </a:r>
            <a:endParaRPr lang="pl-PL" sz="3500" b="1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96391" y="5153891"/>
            <a:ext cx="6660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Środki przesunięte na działania związane z </a:t>
            </a:r>
            <a:r>
              <a:rPr lang="pl-PL" sz="1600" dirty="0" err="1" smtClean="0">
                <a:solidFill>
                  <a:srgbClr val="FF0000"/>
                </a:solidFill>
              </a:rPr>
              <a:t>covid</a:t>
            </a:r>
            <a:r>
              <a:rPr lang="pl-PL" sz="1600" dirty="0" smtClean="0">
                <a:solidFill>
                  <a:srgbClr val="FF0000"/>
                </a:solidFill>
              </a:rPr>
              <a:t> pochodzą z nierozdysponowanych dotychczas środków w ramach poszczególnych działań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smtClean="0">
                <a:solidFill>
                  <a:srgbClr val="FF0000"/>
                </a:solidFill>
              </a:rPr>
              <a:t>(które w kilku przypadkach miały być przeznaczone na zwiększenie poziomu dofinansowanie) oraz z pomniejszenia alokacji na nieogłoszone jeszcze konkursy przewidziane w harmonogramie naboru   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21" y="265761"/>
            <a:ext cx="5033855" cy="5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: zaokrąglone rogi 2">
            <a:extLst>
              <a:ext uri="{FF2B5EF4-FFF2-40B4-BE49-F238E27FC236}">
                <a16:creationId xmlns="" xmlns:a16="http://schemas.microsoft.com/office/drawing/2014/main" id="{B644F534-3751-4EE3-954E-94B34C1A3F7F}"/>
              </a:ext>
            </a:extLst>
          </p:cNvPr>
          <p:cNvSpPr/>
          <p:nvPr/>
        </p:nvSpPr>
        <p:spPr>
          <a:xfrm>
            <a:off x="2685562" y="4588725"/>
            <a:ext cx="3390741" cy="13981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1 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(Poddziałanie 1.6.2)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Inwestycyjne wsparcie przedsiębiorców w trudnej sytuacji na skutek </a:t>
            </a:r>
            <a:r>
              <a:rPr lang="pl-PL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: zaokrąglone rogi 5">
            <a:extLst>
              <a:ext uri="{FF2B5EF4-FFF2-40B4-BE49-F238E27FC236}">
                <a16:creationId xmlns="" xmlns:a16="http://schemas.microsoft.com/office/drawing/2014/main" id="{92E7C14A-8744-4E28-9D4A-B8A772669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364" y="1351877"/>
            <a:ext cx="2903880" cy="12663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1 </a:t>
            </a:r>
          </a:p>
          <a:p>
            <a:pPr marL="0" indent="0"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B+R</a:t>
            </a:r>
          </a:p>
        </p:txBody>
      </p:sp>
      <p:sp>
        <p:nvSpPr>
          <p:cNvPr id="8" name="Strzałka: w prawo 6">
            <a:extLst>
              <a:ext uri="{FF2B5EF4-FFF2-40B4-BE49-F238E27FC236}">
                <a16:creationId xmlns="" xmlns:a16="http://schemas.microsoft.com/office/drawing/2014/main" id="{50B4D58D-431C-483F-8287-E181B891C09B}"/>
              </a:ext>
            </a:extLst>
          </p:cNvPr>
          <p:cNvSpPr/>
          <p:nvPr/>
        </p:nvSpPr>
        <p:spPr>
          <a:xfrm rot="5400000">
            <a:off x="3695624" y="3350196"/>
            <a:ext cx="1353363" cy="5065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625598" y="3295711"/>
            <a:ext cx="144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64 mln zł</a:t>
            </a:r>
            <a:endParaRPr lang="pl-PL" sz="14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265890" y="5026181"/>
            <a:ext cx="175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+ 6 mln zł z oszczędności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17863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</a:spPr>
      <a:bodyPr rtlCol="0" anchor="ctr"/>
      <a:lstStyle>
        <a:defPPr algn="ctr">
          <a:defRPr sz="16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12921</TotalTime>
  <Words>1988</Words>
  <Application>Microsoft Office PowerPoint</Application>
  <PresentationFormat>Pokaz na ekranie (4:3)</PresentationFormat>
  <Paragraphs>185</Paragraphs>
  <Slides>25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9</vt:i4>
      </vt:variant>
      <vt:variant>
        <vt:lpstr>Tytuły slajdów</vt:lpstr>
      </vt:variant>
      <vt:variant>
        <vt:i4>25</vt:i4>
      </vt:variant>
    </vt:vector>
  </HeadingPairs>
  <TitlesOfParts>
    <vt:vector size="36" baseType="lpstr">
      <vt:lpstr>Arial</vt:lpstr>
      <vt:lpstr>Calibri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1_Programy Regionalne</vt:lpstr>
      <vt:lpstr>Prezentacja programu PowerPoint</vt:lpstr>
      <vt:lpstr>Zmiany legislacyjne na poziomie prawa unijnego</vt:lpstr>
      <vt:lpstr>Prezentacja programu PowerPoint</vt:lpstr>
      <vt:lpstr>Prezentacja programu PowerPoint</vt:lpstr>
      <vt:lpstr>Zmiany legislacyjne na poziomie prawa krajowego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j.zakrzewska</dc:creator>
  <cp:lastModifiedBy>Anna Głuszek</cp:lastModifiedBy>
  <cp:revision>1425</cp:revision>
  <cp:lastPrinted>2020-02-20T10:47:55Z</cp:lastPrinted>
  <dcterms:created xsi:type="dcterms:W3CDTF">2015-01-15T11:10:57Z</dcterms:created>
  <dcterms:modified xsi:type="dcterms:W3CDTF">2020-04-08T08:13:04Z</dcterms:modified>
</cp:coreProperties>
</file>