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485" r:id="rId2"/>
    <p:sldId id="522" r:id="rId3"/>
    <p:sldId id="546" r:id="rId4"/>
    <p:sldId id="549" r:id="rId5"/>
    <p:sldId id="550" r:id="rId6"/>
    <p:sldId id="561" r:id="rId7"/>
    <p:sldId id="552" r:id="rId8"/>
    <p:sldId id="554" r:id="rId9"/>
    <p:sldId id="560" r:id="rId10"/>
    <p:sldId id="545" r:id="rId11"/>
    <p:sldId id="558" r:id="rId12"/>
    <p:sldId id="559" r:id="rId13"/>
    <p:sldId id="563" r:id="rId14"/>
    <p:sldId id="564" r:id="rId15"/>
    <p:sldId id="565" r:id="rId16"/>
    <p:sldId id="261" r:id="rId17"/>
  </p:sldIdLst>
  <p:sldSz cx="24384000" cy="13716000"/>
  <p:notesSz cx="7010400" cy="92964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B97E356-82C0-F8F0-8649-B5E85DDE25E6}" name="Kowalczyk Dorota" initials="DK" userId="S::Dorota.Kowalczyk@nfosigw.gov.pl::c845639c-5ae5-487f-8b57-2debb3d842a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85"/>
    <p:restoredTop sz="94670"/>
  </p:normalViewPr>
  <p:slideViewPr>
    <p:cSldViewPr snapToGrid="0">
      <p:cViewPr varScale="1">
        <p:scale>
          <a:sx n="32" d="100"/>
          <a:sy n="32" d="100"/>
        </p:scale>
        <p:origin x="103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body" sz="quarter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219200" latinLnBrk="0">
      <a:defRPr sz="1600">
        <a:latin typeface="+mn-lt"/>
        <a:ea typeface="+mn-ea"/>
        <a:cs typeface="+mn-cs"/>
        <a:sym typeface="Calibri"/>
      </a:defRPr>
    </a:lvl1pPr>
    <a:lvl2pPr indent="228600" defTabSz="1219200" latinLnBrk="0">
      <a:defRPr sz="1600">
        <a:latin typeface="+mn-lt"/>
        <a:ea typeface="+mn-ea"/>
        <a:cs typeface="+mn-cs"/>
        <a:sym typeface="Calibri"/>
      </a:defRPr>
    </a:lvl2pPr>
    <a:lvl3pPr indent="457200" defTabSz="1219200" latinLnBrk="0">
      <a:defRPr sz="1600">
        <a:latin typeface="+mn-lt"/>
        <a:ea typeface="+mn-ea"/>
        <a:cs typeface="+mn-cs"/>
        <a:sym typeface="Calibri"/>
      </a:defRPr>
    </a:lvl3pPr>
    <a:lvl4pPr indent="685800" defTabSz="1219200" latinLnBrk="0">
      <a:defRPr sz="1600">
        <a:latin typeface="+mn-lt"/>
        <a:ea typeface="+mn-ea"/>
        <a:cs typeface="+mn-cs"/>
        <a:sym typeface="Calibri"/>
      </a:defRPr>
    </a:lvl4pPr>
    <a:lvl5pPr indent="914400" defTabSz="1219200" latinLnBrk="0">
      <a:defRPr sz="1600">
        <a:latin typeface="+mn-lt"/>
        <a:ea typeface="+mn-ea"/>
        <a:cs typeface="+mn-cs"/>
        <a:sym typeface="Calibri"/>
      </a:defRPr>
    </a:lvl5pPr>
    <a:lvl6pPr indent="1143000" defTabSz="1219200" latinLnBrk="0">
      <a:defRPr sz="1600">
        <a:latin typeface="+mn-lt"/>
        <a:ea typeface="+mn-ea"/>
        <a:cs typeface="+mn-cs"/>
        <a:sym typeface="Calibri"/>
      </a:defRPr>
    </a:lvl6pPr>
    <a:lvl7pPr indent="1371600" defTabSz="1219200" latinLnBrk="0">
      <a:defRPr sz="1600">
        <a:latin typeface="+mn-lt"/>
        <a:ea typeface="+mn-ea"/>
        <a:cs typeface="+mn-cs"/>
        <a:sym typeface="Calibri"/>
      </a:defRPr>
    </a:lvl7pPr>
    <a:lvl8pPr indent="1600200" defTabSz="1219200" latinLnBrk="0">
      <a:defRPr sz="1600">
        <a:latin typeface="+mn-lt"/>
        <a:ea typeface="+mn-ea"/>
        <a:cs typeface="+mn-cs"/>
        <a:sym typeface="Calibri"/>
      </a:defRPr>
    </a:lvl8pPr>
    <a:lvl9pPr indent="1828800" defTabSz="1219200" latinLnBrk="0">
      <a:defRPr sz="16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L" dirty="0"/>
          </a:p>
        </p:txBody>
      </p:sp>
    </p:spTree>
    <p:extLst>
      <p:ext uri="{BB962C8B-B14F-4D97-AF65-F5344CB8AC3E}">
        <p14:creationId xmlns:p14="http://schemas.microsoft.com/office/powerpoint/2010/main" val="872615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914399" y="2840564"/>
            <a:ext cx="10363201" cy="1960036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28799" y="5181600"/>
            <a:ext cx="8534401" cy="2336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598" y="2133599"/>
            <a:ext cx="10972803" cy="6034619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963082" y="5875866"/>
            <a:ext cx="10363203" cy="1816103"/>
          </a:xfrm>
          <a:prstGeom prst="rect">
            <a:avLst/>
          </a:prstGeo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3082" y="3875616"/>
            <a:ext cx="10363203" cy="2000252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6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1pPr>
            <a:lvl2pPr marL="0" indent="0">
              <a:spcBef>
                <a:spcPts val="6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2pPr>
            <a:lvl3pPr marL="0" indent="0">
              <a:spcBef>
                <a:spcPts val="6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3pPr>
            <a:lvl4pPr marL="0" indent="0">
              <a:spcBef>
                <a:spcPts val="6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4pPr>
            <a:lvl5pPr marL="0" indent="0">
              <a:spcBef>
                <a:spcPts val="6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598" y="2133599"/>
            <a:ext cx="5384804" cy="6034619"/>
          </a:xfrm>
          <a:prstGeom prst="rect">
            <a:avLst/>
          </a:prstGeom>
        </p:spPr>
        <p:txBody>
          <a:bodyPr/>
          <a:lstStyle>
            <a:lvl1pPr marL="440871" indent="-440871">
              <a:spcBef>
                <a:spcPts val="800"/>
              </a:spcBef>
              <a:defRPr sz="3600"/>
            </a:lvl1pPr>
            <a:lvl2pPr>
              <a:spcBef>
                <a:spcPts val="800"/>
              </a:spcBef>
              <a:defRPr sz="3600"/>
            </a:lvl2pPr>
            <a:lvl3pPr marL="1325877" indent="-411477">
              <a:spcBef>
                <a:spcPts val="800"/>
              </a:spcBef>
              <a:defRPr sz="3600"/>
            </a:lvl3pPr>
            <a:lvl4pPr marL="1828800" indent="-457200">
              <a:spcBef>
                <a:spcPts val="800"/>
              </a:spcBef>
              <a:defRPr sz="3600"/>
            </a:lvl4pPr>
            <a:lvl5pPr marL="2286000" indent="-457200">
              <a:spcBef>
                <a:spcPts val="800"/>
              </a:spcBef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598" y="2046815"/>
            <a:ext cx="5386921" cy="853019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700"/>
              </a:spcBef>
              <a:buSzTx/>
              <a:buFontTx/>
              <a:buNone/>
              <a:defRPr sz="3200" b="1"/>
            </a:lvl1pPr>
            <a:lvl2pPr marL="0" indent="0">
              <a:spcBef>
                <a:spcPts val="700"/>
              </a:spcBef>
              <a:buSzTx/>
              <a:buFontTx/>
              <a:buNone/>
              <a:defRPr sz="3200" b="1"/>
            </a:lvl2pPr>
            <a:lvl3pPr marL="0" indent="0">
              <a:spcBef>
                <a:spcPts val="700"/>
              </a:spcBef>
              <a:buSzTx/>
              <a:buFontTx/>
              <a:buNone/>
              <a:defRPr sz="3200" b="1"/>
            </a:lvl3pPr>
            <a:lvl4pPr marL="0" indent="0">
              <a:spcBef>
                <a:spcPts val="700"/>
              </a:spcBef>
              <a:buSzTx/>
              <a:buFontTx/>
              <a:buNone/>
              <a:defRPr sz="3200" b="1"/>
            </a:lvl4pPr>
            <a:lvl5pPr marL="0" indent="0">
              <a:spcBef>
                <a:spcPts val="700"/>
              </a:spcBef>
              <a:buSzTx/>
              <a:buFontTx/>
              <a:buNone/>
              <a:defRPr sz="32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93366" y="2046815"/>
            <a:ext cx="5389036" cy="853019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424" y="-26676"/>
            <a:ext cx="24479389" cy="13769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7AB2E2-89D7-F1BB-5DBF-BB798C9CB4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585" y="-17585"/>
            <a:ext cx="14939543" cy="19706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4D2A66-2B5E-D30D-8C7F-4C8996D403E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939394" y="11762899"/>
            <a:ext cx="9462191" cy="1970686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983" y="-26152"/>
            <a:ext cx="24431965" cy="13768304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7DF807-DD4B-2C64-2A11-FBF22E080F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170" y="-17585"/>
            <a:ext cx="14939543" cy="19706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BBB131-586B-1CDE-835F-C491A962269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939394" y="11762899"/>
            <a:ext cx="9462191" cy="1970686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09598" y="366183"/>
            <a:ext cx="10972803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0957" tIns="60957" rIns="60957" bIns="60957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3610166" y="4876800"/>
            <a:ext cx="9550401" cy="883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0957" tIns="60957" rIns="60957" bIns="60957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41806" y="8553015"/>
            <a:ext cx="340595" cy="331070"/>
          </a:xfrm>
          <a:prstGeom prst="rect">
            <a:avLst/>
          </a:prstGeom>
          <a:ln w="12700">
            <a:miter lim="400000"/>
          </a:ln>
        </p:spPr>
        <p:txBody>
          <a:bodyPr wrap="none" lIns="60957" tIns="60957" rIns="60957" bIns="60957" anchor="ctr">
            <a:spAutoFit/>
          </a:bodyPr>
          <a:lstStyle>
            <a:lvl1pPr algn="r">
              <a:defRPr sz="16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 spd="med"/>
  <p:txStyles>
    <p:titleStyle>
      <a:lvl1pPr marL="0" marR="0" indent="0" algn="ct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450056" marR="0" indent="-450056" algn="l" defTabSz="12192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885825" marR="0" indent="-428625" algn="l" defTabSz="12192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–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314450" marR="0" indent="-400050" algn="l" defTabSz="12192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851660" marR="0" indent="-480060" algn="l" defTabSz="12192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–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308860" marR="0" indent="-480060" algn="l" defTabSz="12192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»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766060" marR="0" indent="-480060" algn="l" defTabSz="12192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223260" marR="0" indent="-480060" algn="l" defTabSz="12192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680459" marR="0" indent="-480059" algn="l" defTabSz="12192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137659" marR="0" indent="-480059" algn="l" defTabSz="12192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9344D2B3-AFA3-2BAC-1D3B-7E4E39651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002" y="4699665"/>
            <a:ext cx="24470543" cy="582454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BC1CFA95-B8B3-30DB-4E9E-D2C0077D8C09}"/>
              </a:ext>
            </a:extLst>
          </p:cNvPr>
          <p:cNvSpPr txBox="1"/>
          <p:nvPr/>
        </p:nvSpPr>
        <p:spPr>
          <a:xfrm>
            <a:off x="1133058" y="3376923"/>
            <a:ext cx="21110716" cy="1106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80000"/>
              </a:lnSpc>
              <a:defRPr sz="8000" b="1" spc="-109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lang="pl-PL" sz="8800" dirty="0">
                <a:solidFill>
                  <a:schemeClr val="bg1"/>
                </a:solidFill>
              </a:rPr>
              <a:t>Nowy program Czyste Powietrze</a:t>
            </a:r>
          </a:p>
        </p:txBody>
      </p:sp>
      <p:sp>
        <p:nvSpPr>
          <p:cNvPr id="4" name="W trosce o naszych beneficjentów">
            <a:extLst>
              <a:ext uri="{FF2B5EF4-FFF2-40B4-BE49-F238E27FC236}">
                <a16:creationId xmlns:a16="http://schemas.microsoft.com/office/drawing/2014/main" id="{984A967D-6D57-FDBC-5158-D39F70335A08}"/>
              </a:ext>
            </a:extLst>
          </p:cNvPr>
          <p:cNvSpPr txBox="1"/>
          <p:nvPr/>
        </p:nvSpPr>
        <p:spPr>
          <a:xfrm>
            <a:off x="1080051" y="4634974"/>
            <a:ext cx="17406732" cy="1616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0957" tIns="60957" rIns="60957" bIns="60957">
            <a:spAutoFit/>
          </a:bodyPr>
          <a:lstStyle>
            <a:lvl1pPr>
              <a:lnSpc>
                <a:spcPct val="80000"/>
              </a:lnSpc>
              <a:defRPr sz="4800" b="1" spc="-87">
                <a:solidFill>
                  <a:srgbClr val="B03F6D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>
              <a:defRPr sz="8000" spc="-109">
                <a:solidFill>
                  <a:srgbClr val="2B6EC5"/>
                </a:solidFill>
              </a:defRPr>
            </a:pPr>
            <a:r>
              <a:rPr lang="pl-PL" sz="6000" spc="-87" dirty="0">
                <a:solidFill>
                  <a:srgbClr val="B03F6D"/>
                </a:solidFill>
              </a:rPr>
              <a:t>Jasne zasady i stabilne źródło finansowania. </a:t>
            </a:r>
            <a:br>
              <a:rPr lang="pl-PL" sz="6000" spc="-87" dirty="0">
                <a:solidFill>
                  <a:srgbClr val="B03F6D"/>
                </a:solidFill>
              </a:rPr>
            </a:br>
            <a:r>
              <a:rPr lang="pl-PL" sz="6000" spc="-87" dirty="0">
                <a:solidFill>
                  <a:srgbClr val="B03F6D"/>
                </a:solidFill>
              </a:rPr>
              <a:t>W trosce o naszych beneficjentów</a:t>
            </a:r>
          </a:p>
        </p:txBody>
      </p:sp>
      <p:sp>
        <p:nvSpPr>
          <p:cNvPr id="6" name="Emil Świerczyński Dyrektor Departamentu Czystego Powietrza…">
            <a:extLst>
              <a:ext uri="{FF2B5EF4-FFF2-40B4-BE49-F238E27FC236}">
                <a16:creationId xmlns:a16="http://schemas.microsoft.com/office/drawing/2014/main" id="{EF36A86F-013E-4FCD-6E38-3068894D681C}"/>
              </a:ext>
            </a:extLst>
          </p:cNvPr>
          <p:cNvSpPr txBox="1"/>
          <p:nvPr/>
        </p:nvSpPr>
        <p:spPr>
          <a:xfrm>
            <a:off x="1133058" y="11154213"/>
            <a:ext cx="13199296" cy="2339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defTabSz="825500"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800" b="1" dirty="0">
                <a:latin typeface="Source Sans 3 Medium"/>
              </a:rPr>
              <a:t>Narodowy Fundusz Ochrony Środowiska</a:t>
            </a:r>
            <a:br>
              <a:rPr lang="pl-PL" sz="4800" b="1" dirty="0">
                <a:latin typeface="Source Sans 3 Medium"/>
              </a:rPr>
            </a:br>
            <a:r>
              <a:rPr lang="pl-PL" sz="4800" b="1" dirty="0">
                <a:latin typeface="Source Sans 3 Medium"/>
              </a:rPr>
              <a:t>i Gospodarki Wodnej</a:t>
            </a:r>
          </a:p>
          <a:p>
            <a:pPr defTabSz="825500"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800" b="1" dirty="0">
                <a:latin typeface="Source Sans 3 Medium"/>
              </a:rPr>
              <a:t>31 marca 2025 r.</a:t>
            </a:r>
          </a:p>
        </p:txBody>
      </p:sp>
    </p:spTree>
    <p:extLst>
      <p:ext uri="{BB962C8B-B14F-4D97-AF65-F5344CB8AC3E}">
        <p14:creationId xmlns:p14="http://schemas.microsoft.com/office/powerpoint/2010/main" val="3613304261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BA242-B899-8F84-335E-8C480066F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Box 4">
            <a:extLst>
              <a:ext uri="{FF2B5EF4-FFF2-40B4-BE49-F238E27FC236}">
                <a16:creationId xmlns:a16="http://schemas.microsoft.com/office/drawing/2014/main" id="{72B63FC2-C4D3-E460-1D93-1C76D06E6E67}"/>
              </a:ext>
            </a:extLst>
          </p:cNvPr>
          <p:cNvSpPr txBox="1"/>
          <p:nvPr/>
        </p:nvSpPr>
        <p:spPr>
          <a:xfrm>
            <a:off x="1380852" y="2111665"/>
            <a:ext cx="20127425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lang="pl-PL" sz="5400" dirty="0"/>
              <a:t>Warunki dofinansowania</a:t>
            </a:r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638E2EF2-DFF9-36A7-2158-AED2AA3C6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23" y="3529386"/>
            <a:ext cx="486318" cy="48631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Naprawiamy program, żeby zabezpieczyć Polki i Polaków  przed nadużyciami.…">
            <a:extLst>
              <a:ext uri="{FF2B5EF4-FFF2-40B4-BE49-F238E27FC236}">
                <a16:creationId xmlns:a16="http://schemas.microsoft.com/office/drawing/2014/main" id="{9411B072-0AAD-7ABA-0369-2D9617DC434F}"/>
              </a:ext>
            </a:extLst>
          </p:cNvPr>
          <p:cNvSpPr txBox="1"/>
          <p:nvPr/>
        </p:nvSpPr>
        <p:spPr>
          <a:xfrm>
            <a:off x="1380852" y="3286421"/>
            <a:ext cx="15694573" cy="7381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>
                <a:solidFill>
                  <a:schemeClr val="tx1"/>
                </a:solidFill>
              </a:rPr>
              <a:t>Prefinansowanie </a:t>
            </a:r>
            <a:r>
              <a:rPr lang="pl-PL" sz="4400" b="1" dirty="0">
                <a:solidFill>
                  <a:schemeClr val="tx1"/>
                </a:solidFill>
              </a:rPr>
              <a:t>do 35% tylko przez operatora</a:t>
            </a:r>
          </a:p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>
                <a:solidFill>
                  <a:schemeClr val="tx1"/>
                </a:solidFill>
              </a:rPr>
              <a:t>Najwyższy poziom dofinansowania </a:t>
            </a:r>
            <a:r>
              <a:rPr lang="pl-PL" sz="4400" b="1" dirty="0">
                <a:solidFill>
                  <a:schemeClr val="tx1"/>
                </a:solidFill>
              </a:rPr>
              <a:t>tylko przez operatora </a:t>
            </a:r>
            <a:br>
              <a:rPr lang="pl-PL" sz="4400" b="1" dirty="0">
                <a:solidFill>
                  <a:schemeClr val="tx1"/>
                </a:solidFill>
              </a:rPr>
            </a:br>
            <a:r>
              <a:rPr lang="pl-PL" sz="4400" dirty="0">
                <a:solidFill>
                  <a:schemeClr val="tx1"/>
                </a:solidFill>
              </a:rPr>
              <a:t>– obecnie gminy lub WFOŚiGW</a:t>
            </a:r>
          </a:p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>
                <a:solidFill>
                  <a:schemeClr val="tx1"/>
                </a:solidFill>
              </a:rPr>
              <a:t>Podwyższony poziom dofinansowania </a:t>
            </a:r>
            <a:r>
              <a:rPr lang="pl-PL" sz="4400" b="1" dirty="0">
                <a:solidFill>
                  <a:schemeClr val="tx1"/>
                </a:solidFill>
              </a:rPr>
              <a:t>opcjonalnie przez operatora</a:t>
            </a:r>
          </a:p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>
                <a:solidFill>
                  <a:schemeClr val="tx1"/>
                </a:solidFill>
              </a:rPr>
              <a:t>Inwestycja dofinansowana w budynkach, które uzyskały </a:t>
            </a:r>
            <a:br>
              <a:rPr lang="pl-PL" sz="4400" dirty="0">
                <a:solidFill>
                  <a:schemeClr val="tx1"/>
                </a:solidFill>
              </a:rPr>
            </a:br>
            <a:r>
              <a:rPr lang="pl-PL" sz="4400" b="1" dirty="0">
                <a:solidFill>
                  <a:schemeClr val="tx1"/>
                </a:solidFill>
              </a:rPr>
              <a:t>pozwolenie na budowę do 31.12.2020 r.</a:t>
            </a:r>
          </a:p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b="1" dirty="0">
                <a:solidFill>
                  <a:schemeClr val="tx1"/>
                </a:solidFill>
              </a:rPr>
              <a:t>Jedno </a:t>
            </a:r>
            <a:r>
              <a:rPr lang="pl-PL" sz="4400" dirty="0">
                <a:solidFill>
                  <a:schemeClr val="tx1"/>
                </a:solidFill>
              </a:rPr>
              <a:t>dofinansowanie na </a:t>
            </a:r>
            <a:r>
              <a:rPr lang="pl-PL" sz="4400" b="1" dirty="0">
                <a:solidFill>
                  <a:schemeClr val="tx1"/>
                </a:solidFill>
              </a:rPr>
              <a:t>jeden </a:t>
            </a:r>
            <a:r>
              <a:rPr lang="pl-PL" sz="4400" dirty="0">
                <a:solidFill>
                  <a:schemeClr val="tx1"/>
                </a:solidFill>
              </a:rPr>
              <a:t>budynek</a:t>
            </a:r>
          </a:p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>
                <a:solidFill>
                  <a:schemeClr val="tx1"/>
                </a:solidFill>
              </a:rPr>
              <a:t>Beneficjentem można być tylko </a:t>
            </a:r>
            <a:r>
              <a:rPr lang="pl-PL" sz="4400" b="1" dirty="0">
                <a:solidFill>
                  <a:schemeClr val="tx1"/>
                </a:solidFill>
              </a:rPr>
              <a:t>jeden raz</a:t>
            </a:r>
          </a:p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endParaRPr lang="pl-PL" sz="4400" dirty="0">
              <a:highlight>
                <a:srgbClr val="FFFF00"/>
              </a:highlight>
            </a:endParaRPr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6A7B8E61-C140-C13E-AB24-C7AB8A708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597" y="4338104"/>
            <a:ext cx="486318" cy="486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023E89AA-100D-EB20-0002-E34B19424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650" y="6012236"/>
            <a:ext cx="486318" cy="486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B789447B-1E1E-6449-22F9-D0739B0BA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670" y="6753986"/>
            <a:ext cx="486318" cy="486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A653A2E1-217F-5F2A-3601-377885E3D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1756" y="5618193"/>
            <a:ext cx="8342244" cy="60790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E2F9102F-E004-42AB-58CA-6C49BABD9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670" y="8344542"/>
            <a:ext cx="486318" cy="486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2B5CAC61-FFD1-C1F2-A18E-320A65ED9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670" y="9199605"/>
            <a:ext cx="486318" cy="48631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216908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0AFA21-D805-29E4-B70F-D88D295BC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43F11E4A-EED8-7B20-65D9-50976145A53B}"/>
              </a:ext>
            </a:extLst>
          </p:cNvPr>
          <p:cNvSpPr txBox="1"/>
          <p:nvPr/>
        </p:nvSpPr>
        <p:spPr>
          <a:xfrm>
            <a:off x="1212573" y="2397679"/>
            <a:ext cx="17115184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lang="pl-PL" sz="5400" dirty="0"/>
              <a:t>Co z tymi, którzy nie zdążyli?</a:t>
            </a:r>
          </a:p>
        </p:txBody>
      </p:sp>
      <p:sp>
        <p:nvSpPr>
          <p:cNvPr id="124" name="Naprawiamy program, żeby zabezpieczyć Polki i Polaków  przed nadużyciami.…">
            <a:extLst>
              <a:ext uri="{FF2B5EF4-FFF2-40B4-BE49-F238E27FC236}">
                <a16:creationId xmlns:a16="http://schemas.microsoft.com/office/drawing/2014/main" id="{595D66A4-FAF8-D4E2-74A0-4D6D9F66AE80}"/>
              </a:ext>
            </a:extLst>
          </p:cNvPr>
          <p:cNvSpPr txBox="1"/>
          <p:nvPr/>
        </p:nvSpPr>
        <p:spPr>
          <a:xfrm>
            <a:off x="1212573" y="3540326"/>
            <a:ext cx="21229984" cy="81942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Wstrzymując przyjmowanie nowych wniosków 28 listopada 2024 r. </a:t>
            </a:r>
          </a:p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nie zapomnieliśmy o tych, którzy:</a:t>
            </a:r>
          </a:p>
          <a:p>
            <a:pPr marL="571500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nie zdążyli złożyć swoich wniosków o dotację,</a:t>
            </a:r>
          </a:p>
          <a:p>
            <a:pPr marL="571500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ponieśli już część lub całość kosztów inwestycji.</a:t>
            </a:r>
          </a:p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endParaRPr lang="pl-PL" sz="4400" dirty="0"/>
          </a:p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Dla takich osób przewidzieliśmy </a:t>
            </a:r>
            <a:r>
              <a:rPr lang="pl-PL" sz="4400" b="1" dirty="0"/>
              <a:t>okres przejściowy</a:t>
            </a:r>
            <a:r>
              <a:rPr lang="pl-PL" sz="4400" dirty="0"/>
              <a:t>:</a:t>
            </a:r>
          </a:p>
          <a:p>
            <a:pPr marL="571500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od uruchomienia nowego naboru, czyli od 31.03.2025 r., </a:t>
            </a:r>
            <a:r>
              <a:rPr lang="pl-PL" sz="4400" b="1" dirty="0"/>
              <a:t>przez cztery miesiące </a:t>
            </a:r>
            <a:r>
              <a:rPr lang="pl-PL" sz="4400" dirty="0"/>
              <a:t>można uzyskać dotację na </a:t>
            </a:r>
            <a:r>
              <a:rPr lang="pl-PL" sz="4400" b="1" dirty="0"/>
              <a:t>koszty kwalifikowane poniesione od 28.05.2024 r.</a:t>
            </a:r>
            <a:r>
              <a:rPr lang="pl-PL" sz="4400" dirty="0"/>
              <a:t>, </a:t>
            </a:r>
          </a:p>
          <a:p>
            <a:pPr marL="571500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przy czym wnioski te muszą być zgodne z nowym programem (wprowadziliśmy kilka odstępstw od nowych zasad).</a:t>
            </a:r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61C00AEE-9041-5B53-59A4-1A481D163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537" y="3838500"/>
            <a:ext cx="486318" cy="486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C8F7B069-0545-BE37-2509-551818E23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537" y="7791056"/>
            <a:ext cx="486318" cy="48631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5046822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BBBAF-F30A-7421-60E2-F73EEF2D3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BD7DD5FC-CC6D-8C0D-6E1E-292DC58FA11E}"/>
              </a:ext>
            </a:extLst>
          </p:cNvPr>
          <p:cNvSpPr txBox="1"/>
          <p:nvPr/>
        </p:nvSpPr>
        <p:spPr>
          <a:xfrm>
            <a:off x="1212574" y="2137355"/>
            <a:ext cx="17115184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lang="pl-PL" sz="5400" dirty="0"/>
              <a:t>Kotły gazowe w programie Czyste Powietrze</a:t>
            </a:r>
          </a:p>
        </p:txBody>
      </p:sp>
      <p:sp>
        <p:nvSpPr>
          <p:cNvPr id="124" name="Naprawiamy program, żeby zabezpieczyć Polki i Polaków  przed nadużyciami.…">
            <a:extLst>
              <a:ext uri="{FF2B5EF4-FFF2-40B4-BE49-F238E27FC236}">
                <a16:creationId xmlns:a16="http://schemas.microsoft.com/office/drawing/2014/main" id="{28FEA67B-1555-A9E7-AFE7-DA74E508D117}"/>
              </a:ext>
            </a:extLst>
          </p:cNvPr>
          <p:cNvSpPr txBox="1"/>
          <p:nvPr/>
        </p:nvSpPr>
        <p:spPr>
          <a:xfrm>
            <a:off x="1212574" y="3384420"/>
            <a:ext cx="18109097" cy="81942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W nowym Czystym Powietrzu nie ma możliwości dofinansowania kotłów  gazowych ze względu na obowiązujące regulacje prawne.</a:t>
            </a:r>
          </a:p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endParaRPr lang="pl-PL" sz="4400" dirty="0"/>
          </a:p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Ale wymiana kopciuchów jest pilniejsza, dlatego pracujemy nad </a:t>
            </a:r>
            <a:br>
              <a:rPr lang="pl-PL" sz="4400" dirty="0"/>
            </a:br>
            <a:r>
              <a:rPr lang="pl-PL" sz="4400" dirty="0"/>
              <a:t>komponentem programu dotyczącym dofinansowania kotłów gazowych.</a:t>
            </a:r>
          </a:p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endParaRPr lang="pl-PL" sz="4400" dirty="0"/>
          </a:p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Dlatego planujemy:</a:t>
            </a:r>
          </a:p>
          <a:p>
            <a:pPr marL="571500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>
                <a:solidFill>
                  <a:srgbClr val="404040"/>
                </a:solidFill>
                <a:latin typeface="Source Sans 3 Regular"/>
              </a:rPr>
              <a:t>wznowienie naboru dotyczącego kotłów gazowych,</a:t>
            </a:r>
          </a:p>
          <a:p>
            <a:pPr marL="571500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będą to dotacje dla tych, którzy kupili i zamontowali kocioł gazowy </a:t>
            </a:r>
            <a:br>
              <a:rPr lang="pl-PL" sz="4400" dirty="0"/>
            </a:br>
            <a:r>
              <a:rPr lang="pl-PL" sz="4400" b="1" dirty="0"/>
              <a:t>do końca 2024 r.</a:t>
            </a:r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49A4B1DE-7667-9A13-71C8-2BC8F9803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108" y="3705668"/>
            <a:ext cx="486318" cy="486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D8852CC1-0B1B-7AEE-C437-823EBB75B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108" y="6043995"/>
            <a:ext cx="486318" cy="486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49949CED-4E0F-4686-58ED-5093BEFF2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108" y="8441956"/>
            <a:ext cx="486318" cy="486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66EAB484-A9EB-8584-742B-FBB8F1010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4750" y="4362370"/>
            <a:ext cx="4515216" cy="705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0560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D10FA-8546-531E-7B1F-7F791A04E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5BBEA841-E8A2-7C90-C3C3-DF16D8FFF0EC}"/>
              </a:ext>
            </a:extLst>
          </p:cNvPr>
          <p:cNvSpPr txBox="1"/>
          <p:nvPr/>
        </p:nvSpPr>
        <p:spPr>
          <a:xfrm>
            <a:off x="1212573" y="2397679"/>
            <a:ext cx="17115184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lang="pl-PL" sz="5400" dirty="0"/>
              <a:t>Proces wnioskowania o dofinansowanie, uzyskanie dotacji</a:t>
            </a:r>
          </a:p>
        </p:txBody>
      </p:sp>
      <p:sp>
        <p:nvSpPr>
          <p:cNvPr id="124" name="Naprawiamy program, żeby zabezpieczyć Polki i Polaków  przed nadużyciami.…">
            <a:extLst>
              <a:ext uri="{FF2B5EF4-FFF2-40B4-BE49-F238E27FC236}">
                <a16:creationId xmlns:a16="http://schemas.microsoft.com/office/drawing/2014/main" id="{147C4F65-8AC8-5935-ABD9-413CDCFE4BF9}"/>
              </a:ext>
            </a:extLst>
          </p:cNvPr>
          <p:cNvSpPr txBox="1"/>
          <p:nvPr/>
        </p:nvSpPr>
        <p:spPr>
          <a:xfrm>
            <a:off x="1212573" y="3540326"/>
            <a:ext cx="21229984" cy="7381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marL="571500" indent="-571500" defTabSz="825500">
              <a:lnSpc>
                <a:spcPct val="120000"/>
              </a:lnSpc>
              <a:buFont typeface="Wingdings" panose="05000000000000000000" pitchFamily="2" charset="2"/>
              <a:buChar char="Ø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Rozmowa z doradcą w gminie/operatorem</a:t>
            </a:r>
          </a:p>
          <a:p>
            <a:pPr marL="571500" indent="-571500" defTabSz="825500">
              <a:lnSpc>
                <a:spcPct val="120000"/>
              </a:lnSpc>
              <a:buFont typeface="Wingdings" panose="05000000000000000000" pitchFamily="2" charset="2"/>
              <a:buChar char="Ø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Wybór audytora, wykonanie audytu energetycznego</a:t>
            </a:r>
          </a:p>
          <a:p>
            <a:pPr marL="571500" indent="-571500" defTabSz="825500">
              <a:lnSpc>
                <a:spcPct val="120000"/>
              </a:lnSpc>
              <a:buFont typeface="Wingdings" panose="05000000000000000000" pitchFamily="2" charset="2"/>
              <a:buChar char="Ø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Wypełnienie w GWD dokumentu podsumowującego audyt (wypełnia audytor)</a:t>
            </a:r>
          </a:p>
          <a:p>
            <a:pPr marL="571500" indent="-571500" defTabSz="825500">
              <a:lnSpc>
                <a:spcPct val="120000"/>
              </a:lnSpc>
              <a:buFont typeface="Wingdings" panose="05000000000000000000" pitchFamily="2" charset="2"/>
              <a:buChar char="Ø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Złożenie wniosku o dofinansowanie (operator, PKI lub samodzielnie)</a:t>
            </a:r>
          </a:p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endParaRPr lang="pl-PL" sz="4400" dirty="0"/>
          </a:p>
          <a:p>
            <a:pPr marL="571500" indent="-571500" defTabSz="825500">
              <a:lnSpc>
                <a:spcPct val="120000"/>
              </a:lnSpc>
              <a:buFont typeface="Wingdings" panose="05000000000000000000" pitchFamily="2" charset="2"/>
              <a:buChar char="Ø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Wpływ wniosku o dofinansowanie do </a:t>
            </a:r>
            <a:r>
              <a:rPr lang="pl-PL" sz="4400" dirty="0" err="1"/>
              <a:t>WFOŚiGW</a:t>
            </a:r>
            <a:endParaRPr lang="pl-PL" sz="4400" dirty="0"/>
          </a:p>
          <a:p>
            <a:pPr marL="571500" indent="-571500" defTabSz="825500">
              <a:lnSpc>
                <a:spcPct val="120000"/>
              </a:lnSpc>
              <a:buFont typeface="Wingdings" panose="05000000000000000000" pitchFamily="2" charset="2"/>
              <a:buChar char="Ø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Ocena wniosku – 60 dni kalendarzowych</a:t>
            </a:r>
          </a:p>
          <a:p>
            <a:pPr marL="571500" indent="-571500" defTabSz="825500">
              <a:lnSpc>
                <a:spcPct val="120000"/>
              </a:lnSpc>
              <a:buFont typeface="Wingdings" panose="05000000000000000000" pitchFamily="2" charset="2"/>
              <a:buChar char="Ø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Decyzja o przyznaniu dotacji/dotacji z prefinansowaniem</a:t>
            </a:r>
          </a:p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 </a:t>
            </a:r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7268AC5C-8D56-7C4F-9604-534C6FEE5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537" y="3838500"/>
            <a:ext cx="486318" cy="486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EED7247F-BEDE-21C2-2067-0BEE78C8A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537" y="7791056"/>
            <a:ext cx="486318" cy="48631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259797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BF50A-320B-6E06-0E31-1A787200F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1F575990-B1FB-687B-D08C-91C43FB24376}"/>
              </a:ext>
            </a:extLst>
          </p:cNvPr>
          <p:cNvSpPr txBox="1"/>
          <p:nvPr/>
        </p:nvSpPr>
        <p:spPr>
          <a:xfrm>
            <a:off x="1212573" y="2397679"/>
            <a:ext cx="17115184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lang="pl-PL" sz="5400" dirty="0"/>
              <a:t>Proces wypłaty zaliczki w prefinansowaniu</a:t>
            </a:r>
          </a:p>
        </p:txBody>
      </p:sp>
      <p:sp>
        <p:nvSpPr>
          <p:cNvPr id="124" name="Naprawiamy program, żeby zabezpieczyć Polki i Polaków  przed nadużyciami.…">
            <a:extLst>
              <a:ext uri="{FF2B5EF4-FFF2-40B4-BE49-F238E27FC236}">
                <a16:creationId xmlns:a16="http://schemas.microsoft.com/office/drawing/2014/main" id="{9FB97F63-4531-751B-33C6-A66A2BA6CED2}"/>
              </a:ext>
            </a:extLst>
          </p:cNvPr>
          <p:cNvSpPr txBox="1"/>
          <p:nvPr/>
        </p:nvSpPr>
        <p:spPr>
          <a:xfrm>
            <a:off x="1212573" y="3540326"/>
            <a:ext cx="21229984" cy="81942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marL="571500" indent="-571500" defTabSz="825500">
              <a:lnSpc>
                <a:spcPct val="120000"/>
              </a:lnSpc>
              <a:buFont typeface="Wingdings" panose="05000000000000000000" pitchFamily="2" charset="2"/>
              <a:buChar char="Ø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Uzgodnienie terminu z wykonawcą, faktura zaliczkowa</a:t>
            </a:r>
          </a:p>
          <a:p>
            <a:pPr marL="571500" indent="-571500" defTabSz="825500">
              <a:lnSpc>
                <a:spcPct val="120000"/>
              </a:lnSpc>
              <a:buFont typeface="Wingdings" panose="05000000000000000000" pitchFamily="2" charset="2"/>
              <a:buChar char="Ø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Lista sprawdzająca operatora</a:t>
            </a:r>
          </a:p>
          <a:p>
            <a:pPr marL="571500" indent="-571500" defTabSz="825500">
              <a:lnSpc>
                <a:spcPct val="120000"/>
              </a:lnSpc>
              <a:buFont typeface="Wingdings" panose="05000000000000000000" pitchFamily="2" charset="2"/>
              <a:buChar char="Ø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Wypełnienie w GWD dyspozycji wypłaty zaliczki (konto grupowe operatora)</a:t>
            </a:r>
          </a:p>
          <a:p>
            <a:pPr marL="571500" indent="-571500" defTabSz="825500">
              <a:lnSpc>
                <a:spcPct val="120000"/>
              </a:lnSpc>
              <a:buFont typeface="Wingdings" panose="05000000000000000000" pitchFamily="2" charset="2"/>
              <a:buChar char="Ø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Złożenie dyspozycji wypłaty zaliczki (podpisana przez beneficjenta)</a:t>
            </a:r>
          </a:p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endParaRPr lang="pl-PL" sz="4400" dirty="0"/>
          </a:p>
          <a:p>
            <a:pPr marL="571500" indent="-571500" defTabSz="825500">
              <a:lnSpc>
                <a:spcPct val="120000"/>
              </a:lnSpc>
              <a:buFont typeface="Wingdings" panose="05000000000000000000" pitchFamily="2" charset="2"/>
              <a:buChar char="Ø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Wpływ dyspozycji wypłaty zaliczki do </a:t>
            </a:r>
            <a:r>
              <a:rPr lang="pl-PL" sz="4400" dirty="0" err="1"/>
              <a:t>WFOŚiGW</a:t>
            </a:r>
            <a:endParaRPr lang="pl-PL" sz="4400" dirty="0"/>
          </a:p>
          <a:p>
            <a:pPr marL="571500" indent="-571500" defTabSz="825500">
              <a:lnSpc>
                <a:spcPct val="120000"/>
              </a:lnSpc>
              <a:buFont typeface="Wingdings" panose="05000000000000000000" pitchFamily="2" charset="2"/>
              <a:buChar char="Ø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Ocena – 21 dni</a:t>
            </a:r>
          </a:p>
          <a:p>
            <a:pPr marL="571500" indent="-571500" defTabSz="825500">
              <a:lnSpc>
                <a:spcPct val="120000"/>
              </a:lnSpc>
              <a:buFont typeface="Wingdings" panose="05000000000000000000" pitchFamily="2" charset="2"/>
              <a:buChar char="Ø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Wypłata zaliczki (realizacja zadania do 120 dni od wypłaty zaliczki i 30 dni na złożenie wniosku o płatność rozliczającego zaliczkę)</a:t>
            </a:r>
          </a:p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 </a:t>
            </a:r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2F3154DE-EB44-3213-4F80-41913EB22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537" y="3838500"/>
            <a:ext cx="486318" cy="486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CE2BAA09-32B9-D6F5-8BE8-2B52E9143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537" y="7791056"/>
            <a:ext cx="486318" cy="48631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4687635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72739-F3AC-CDA0-BD4E-6FE163AAC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72F6EAE3-6CD5-DB6E-7914-BCBCB0DD2387}"/>
              </a:ext>
            </a:extLst>
          </p:cNvPr>
          <p:cNvSpPr txBox="1"/>
          <p:nvPr/>
        </p:nvSpPr>
        <p:spPr>
          <a:xfrm>
            <a:off x="1212573" y="2397679"/>
            <a:ext cx="17115184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lang="pl-PL" sz="5400" dirty="0"/>
              <a:t>Proces wypłaty dotacji </a:t>
            </a:r>
          </a:p>
        </p:txBody>
      </p:sp>
      <p:sp>
        <p:nvSpPr>
          <p:cNvPr id="124" name="Naprawiamy program, żeby zabezpieczyć Polki i Polaków  przed nadużyciami.…">
            <a:extLst>
              <a:ext uri="{FF2B5EF4-FFF2-40B4-BE49-F238E27FC236}">
                <a16:creationId xmlns:a16="http://schemas.microsoft.com/office/drawing/2014/main" id="{261047F6-5B86-6C82-FFBB-9E303529151A}"/>
              </a:ext>
            </a:extLst>
          </p:cNvPr>
          <p:cNvSpPr txBox="1"/>
          <p:nvPr/>
        </p:nvSpPr>
        <p:spPr>
          <a:xfrm>
            <a:off x="1212573" y="3540326"/>
            <a:ext cx="21229984" cy="7381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marL="571500" indent="-571500" defTabSz="825500">
              <a:lnSpc>
                <a:spcPct val="120000"/>
              </a:lnSpc>
              <a:buFont typeface="Wingdings" panose="05000000000000000000" pitchFamily="2" charset="2"/>
              <a:buChar char="Ø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Maksymalnie 3 wnioski o płatność, faktura końcowe</a:t>
            </a:r>
          </a:p>
          <a:p>
            <a:pPr marL="571500" indent="-571500" defTabSz="825500">
              <a:lnSpc>
                <a:spcPct val="120000"/>
              </a:lnSpc>
              <a:buFont typeface="Wingdings" panose="05000000000000000000" pitchFamily="2" charset="2"/>
              <a:buChar char="Ø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Końcowy wniosek o płatność – protokół z wizyty operatora (jeśli dotyczy)</a:t>
            </a:r>
          </a:p>
          <a:p>
            <a:pPr marL="571500" indent="-571500" defTabSz="825500">
              <a:lnSpc>
                <a:spcPct val="120000"/>
              </a:lnSpc>
              <a:buFont typeface="Wingdings" panose="05000000000000000000" pitchFamily="2" charset="2"/>
              <a:buChar char="Ø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Wypełnienie w GWD wniosku o płatność</a:t>
            </a:r>
          </a:p>
          <a:p>
            <a:pPr marL="571500" indent="-571500" defTabSz="825500">
              <a:lnSpc>
                <a:spcPct val="120000"/>
              </a:lnSpc>
              <a:buFont typeface="Wingdings" panose="05000000000000000000" pitchFamily="2" charset="2"/>
              <a:buChar char="Ø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Złożenie wniosku o płatność</a:t>
            </a:r>
          </a:p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endParaRPr lang="pl-PL" sz="4400" dirty="0"/>
          </a:p>
          <a:p>
            <a:pPr marL="571500" indent="-571500" defTabSz="825500">
              <a:lnSpc>
                <a:spcPct val="120000"/>
              </a:lnSpc>
              <a:buFont typeface="Wingdings" panose="05000000000000000000" pitchFamily="2" charset="2"/>
              <a:buChar char="Ø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Wpływ wniosku o płatność do </a:t>
            </a:r>
            <a:r>
              <a:rPr lang="pl-PL" sz="4400" dirty="0" err="1"/>
              <a:t>WFOŚiGW</a:t>
            </a:r>
            <a:endParaRPr lang="pl-PL" sz="4400" dirty="0"/>
          </a:p>
          <a:p>
            <a:pPr marL="571500" indent="-571500" defTabSz="825500">
              <a:lnSpc>
                <a:spcPct val="120000"/>
              </a:lnSpc>
              <a:buFont typeface="Wingdings" panose="05000000000000000000" pitchFamily="2" charset="2"/>
              <a:buChar char="Ø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Ocena – do 60 dni od dnia złożenia przez beneficjenta </a:t>
            </a:r>
          </a:p>
          <a:p>
            <a:pPr marL="571500" indent="-571500" defTabSz="825500">
              <a:lnSpc>
                <a:spcPct val="120000"/>
              </a:lnSpc>
              <a:buFont typeface="Wingdings" panose="05000000000000000000" pitchFamily="2" charset="2"/>
              <a:buChar char="Ø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Wypłata dotacji</a:t>
            </a:r>
          </a:p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 </a:t>
            </a:r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EE782783-64F0-28B9-F665-AE112D716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537" y="3838500"/>
            <a:ext cx="486318" cy="486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162E544A-F985-A0E7-C2AB-4439810CA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537" y="7791056"/>
            <a:ext cx="486318" cy="48631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6227527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extBox 4"/>
          <p:cNvSpPr txBox="1"/>
          <p:nvPr/>
        </p:nvSpPr>
        <p:spPr>
          <a:xfrm>
            <a:off x="5316539" y="4714407"/>
            <a:ext cx="12240174" cy="29546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defRPr sz="4200" b="1" spc="-57">
                <a:solidFill>
                  <a:srgbClr val="FFFFF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sz="9600" dirty="0"/>
              <a:t>Dziękuj</a:t>
            </a:r>
            <a:r>
              <a:rPr lang="pl-PL" sz="9600" dirty="0"/>
              <a:t>emy za uwagę</a:t>
            </a:r>
            <a:endParaRPr sz="9600" dirty="0"/>
          </a:p>
          <a:p>
            <a:pPr algn="ctr">
              <a:defRPr sz="4200" b="1" spc="-57">
                <a:solidFill>
                  <a:srgbClr val="FFFFF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sz="9600" dirty="0"/>
              <a:t>czystepowietrze.gov.pl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0AFA21-D805-29E4-B70F-D88D295BC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43F11E4A-EED8-7B20-65D9-50976145A53B}"/>
              </a:ext>
            </a:extLst>
          </p:cNvPr>
          <p:cNvSpPr txBox="1"/>
          <p:nvPr/>
        </p:nvSpPr>
        <p:spPr>
          <a:xfrm>
            <a:off x="1212573" y="2057842"/>
            <a:ext cx="17115184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lang="pl-PL" sz="5400" dirty="0"/>
              <a:t>Reforma programu</a:t>
            </a:r>
          </a:p>
        </p:txBody>
      </p:sp>
      <p:sp>
        <p:nvSpPr>
          <p:cNvPr id="124" name="Naprawiamy program, żeby zabezpieczyć Polki i Polaków  przed nadużyciami.…">
            <a:extLst>
              <a:ext uri="{FF2B5EF4-FFF2-40B4-BE49-F238E27FC236}">
                <a16:creationId xmlns:a16="http://schemas.microsoft.com/office/drawing/2014/main" id="{595D66A4-FAF8-D4E2-74A0-4D6D9F66AE80}"/>
              </a:ext>
            </a:extLst>
          </p:cNvPr>
          <p:cNvSpPr txBox="1"/>
          <p:nvPr/>
        </p:nvSpPr>
        <p:spPr>
          <a:xfrm>
            <a:off x="1212573" y="3103004"/>
            <a:ext cx="21229984" cy="7972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b="1" dirty="0"/>
              <a:t>Uszczelnienie zasad </a:t>
            </a:r>
            <a:r>
              <a:rPr lang="pl-PL" sz="4400" dirty="0"/>
              <a:t>szczególnie w najwyższym poziomie dofinansowania dla najuboższych</a:t>
            </a:r>
          </a:p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b="1" dirty="0"/>
              <a:t>Ukierunkowanie na efektywność energetyczną </a:t>
            </a:r>
            <a:r>
              <a:rPr lang="pl-PL" sz="4400" dirty="0"/>
              <a:t>budynków (wymagania dot. standardów)</a:t>
            </a:r>
          </a:p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b="1" dirty="0"/>
              <a:t>Pozyskanie nowego źródła finansowania </a:t>
            </a:r>
            <a:r>
              <a:rPr lang="pl-PL" sz="4400" dirty="0"/>
              <a:t>– Fundusz Modernizacyjny (decyzja z 14 marca br.)</a:t>
            </a:r>
          </a:p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b="1" dirty="0"/>
              <a:t>Konsultacje</a:t>
            </a:r>
            <a:r>
              <a:rPr lang="pl-PL" sz="4400" dirty="0"/>
              <a:t>:</a:t>
            </a:r>
          </a:p>
          <a:p>
            <a:pPr marL="571500" lvl="2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000" dirty="0"/>
              <a:t>Jesień 2024 r. – spotkania z poszczególnymi grupami interesariuszy, </a:t>
            </a:r>
            <a:br>
              <a:rPr lang="pl-PL" sz="4000" dirty="0"/>
            </a:br>
            <a:r>
              <a:rPr lang="pl-PL" sz="4000" dirty="0"/>
              <a:t>udział ponad 200 przedstawicieli: NGO, samorządów, administracji, banków, WFOŚiGW </a:t>
            </a:r>
          </a:p>
          <a:p>
            <a:pPr marL="571500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000" dirty="0"/>
              <a:t>Grudzień 2024 r. – szerokie konsultacje społeczne </a:t>
            </a:r>
          </a:p>
          <a:p>
            <a:pPr marL="571500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000" dirty="0"/>
              <a:t>G</a:t>
            </a:r>
            <a:r>
              <a:rPr lang="pl-PL" sz="4400" dirty="0"/>
              <a:t>rupa robocza p</a:t>
            </a:r>
            <a:r>
              <a:rPr lang="pl-PL" sz="4000" dirty="0"/>
              <a:t>rzedstawicieli NFOŚiGW, MKiŚ, BŚ, WFOŚiGW (po konsultacjach)</a:t>
            </a:r>
          </a:p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b="1" dirty="0"/>
              <a:t>Wprowadzenie systemu operatorów</a:t>
            </a:r>
          </a:p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b="1" dirty="0"/>
              <a:t>Start programu </a:t>
            </a:r>
            <a:r>
              <a:rPr lang="pl-PL" sz="4400" b="1" spc="-87" dirty="0">
                <a:solidFill>
                  <a:srgbClr val="B03F6D"/>
                </a:solidFill>
                <a:latin typeface="Source Sans Pro Semibold"/>
                <a:ea typeface="Source Sans Pro Semibold"/>
              </a:rPr>
              <a:t>31 marca 2025 r.</a:t>
            </a:r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61C00AEE-9041-5B53-59A4-1A481D163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15" y="3321662"/>
            <a:ext cx="486318" cy="486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B193A878-1A08-49AA-C8EF-8F148F68C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437" y="4985223"/>
            <a:ext cx="486318" cy="486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27BD96DB-3F44-A12F-7417-D949A2E83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15" y="5764172"/>
            <a:ext cx="486318" cy="486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C8F7B069-0545-BE37-2509-551818E23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537" y="9525088"/>
            <a:ext cx="486318" cy="486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" descr="Image">
            <a:extLst>
              <a:ext uri="{FF2B5EF4-FFF2-40B4-BE49-F238E27FC236}">
                <a16:creationId xmlns:a16="http://schemas.microsoft.com/office/drawing/2014/main" id="{118FFD93-7508-B17D-7C8C-7D94C0301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537" y="10409920"/>
            <a:ext cx="486318" cy="486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D397CD2C-EA67-C9A7-CCD1-F37D39243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15" y="4130841"/>
            <a:ext cx="486318" cy="48631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4747694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BBBAF-F30A-7421-60E2-F73EEF2D3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BD7DD5FC-CC6D-8C0D-6E1E-292DC58FA11E}"/>
              </a:ext>
            </a:extLst>
          </p:cNvPr>
          <p:cNvSpPr txBox="1"/>
          <p:nvPr/>
        </p:nvSpPr>
        <p:spPr>
          <a:xfrm>
            <a:off x="1212572" y="1978959"/>
            <a:ext cx="17115184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lang="pl-PL" sz="5400" dirty="0"/>
              <a:t>Cele i czas realizacji programu</a:t>
            </a:r>
          </a:p>
        </p:txBody>
      </p:sp>
      <p:sp>
        <p:nvSpPr>
          <p:cNvPr id="124" name="Naprawiamy program, żeby zabezpieczyć Polki i Polaków  przed nadużyciami.…">
            <a:extLst>
              <a:ext uri="{FF2B5EF4-FFF2-40B4-BE49-F238E27FC236}">
                <a16:creationId xmlns:a16="http://schemas.microsoft.com/office/drawing/2014/main" id="{28FEA67B-1555-A9E7-AFE7-DA74E508D117}"/>
              </a:ext>
            </a:extLst>
          </p:cNvPr>
          <p:cNvSpPr txBox="1"/>
          <p:nvPr/>
        </p:nvSpPr>
        <p:spPr>
          <a:xfrm>
            <a:off x="1212573" y="3176493"/>
            <a:ext cx="15922487" cy="8814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endParaRPr lang="pl-PL" sz="4400" dirty="0">
              <a:highlight>
                <a:srgbClr val="FFFF00"/>
              </a:highlight>
            </a:endParaRPr>
          </a:p>
        </p:txBody>
      </p: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AF0C5EE9-2DAB-43BD-9AA9-1C598B3DC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005" y="9752361"/>
            <a:ext cx="486318" cy="486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D8852CC1-0B1B-7AEE-C437-823EBB75B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005" y="3667692"/>
            <a:ext cx="486318" cy="48631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0A0E54EE-CD33-DA0F-EF06-180F661BD480}"/>
              </a:ext>
            </a:extLst>
          </p:cNvPr>
          <p:cNvSpPr txBox="1"/>
          <p:nvPr/>
        </p:nvSpPr>
        <p:spPr>
          <a:xfrm>
            <a:off x="1246320" y="2989067"/>
            <a:ext cx="17115184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lang="pl-PL" sz="4400" dirty="0"/>
              <a:t>Liczba </a:t>
            </a:r>
          </a:p>
        </p:txBody>
      </p:sp>
      <p:sp>
        <p:nvSpPr>
          <p:cNvPr id="5" name="Naprawiamy program, żeby zabezpieczyć Polki i Polaków  przed nadużyciami.…">
            <a:extLst>
              <a:ext uri="{FF2B5EF4-FFF2-40B4-BE49-F238E27FC236}">
                <a16:creationId xmlns:a16="http://schemas.microsoft.com/office/drawing/2014/main" id="{657D0E10-962E-BF04-3501-5F1CAD8B25C6}"/>
              </a:ext>
            </a:extLst>
          </p:cNvPr>
          <p:cNvSpPr txBox="1"/>
          <p:nvPr/>
        </p:nvSpPr>
        <p:spPr>
          <a:xfrm>
            <a:off x="1246320" y="3476086"/>
            <a:ext cx="23283454" cy="1693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b="1" spc="-87" dirty="0">
                <a:solidFill>
                  <a:srgbClr val="B03F6D"/>
                </a:solidFill>
                <a:latin typeface="Source Sans Pro Semibold"/>
                <a:ea typeface="Source Sans Pro Semibold"/>
              </a:rPr>
              <a:t>2 </a:t>
            </a:r>
            <a:r>
              <a:rPr lang="pl-PL" sz="4400" b="1" spc="-87" dirty="0">
                <a:solidFill>
                  <a:srgbClr val="B03F6D"/>
                </a:solidFill>
                <a:latin typeface="Source Sans Pro Semibold"/>
                <a:ea typeface="Source Sans Pro Semibold"/>
                <a:sym typeface="Source Sans Pro Semibold"/>
              </a:rPr>
              <a:t>500</a:t>
            </a:r>
            <a:r>
              <a:rPr lang="pl-PL" sz="4400" b="1" spc="-87" dirty="0">
                <a:solidFill>
                  <a:srgbClr val="B03F6D"/>
                </a:solidFill>
                <a:latin typeface="Source Sans Pro Semibold"/>
                <a:ea typeface="Source Sans Pro Semibold"/>
              </a:rPr>
              <a:t> 000 </a:t>
            </a:r>
            <a:r>
              <a:rPr lang="pl-PL" sz="4400" dirty="0"/>
              <a:t>budynków/lokali mieszkalnych </a:t>
            </a:r>
            <a:br>
              <a:rPr lang="pl-PL" sz="4400" dirty="0"/>
            </a:br>
            <a:r>
              <a:rPr lang="pl-PL" sz="4400" dirty="0"/>
              <a:t>z wymienionym kopciuchem/poprawioną efektywnością energetyczną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49949CED-4E0F-4686-58ED-5093BEFF2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005" y="7797381"/>
            <a:ext cx="486318" cy="486319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Naprawiamy program, żeby zabezpieczyć Polki i Polaków  przed nadużyciami.…">
            <a:extLst>
              <a:ext uri="{FF2B5EF4-FFF2-40B4-BE49-F238E27FC236}">
                <a16:creationId xmlns:a16="http://schemas.microsoft.com/office/drawing/2014/main" id="{70C73316-766D-4FFE-3B41-C23DC6B71CB1}"/>
              </a:ext>
            </a:extLst>
          </p:cNvPr>
          <p:cNvSpPr txBox="1"/>
          <p:nvPr/>
        </p:nvSpPr>
        <p:spPr>
          <a:xfrm>
            <a:off x="1246320" y="9448403"/>
            <a:ext cx="20752905" cy="3319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>
                <a:solidFill>
                  <a:srgbClr val="404040"/>
                </a:solidFill>
                <a:latin typeface="Source Sans 3 Medium"/>
              </a:rPr>
              <a:t>Lata </a:t>
            </a:r>
            <a:r>
              <a:rPr lang="pl-PL" sz="4400" b="1" spc="-87" dirty="0">
                <a:solidFill>
                  <a:srgbClr val="B03F6D"/>
                </a:solidFill>
                <a:latin typeface="Source Sans 3 Medium"/>
                <a:ea typeface="Source Sans Pro Semibold"/>
              </a:rPr>
              <a:t>2018-2032</a:t>
            </a:r>
          </a:p>
          <a:p>
            <a:pPr marL="571500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>
                <a:solidFill>
                  <a:srgbClr val="404040"/>
                </a:solidFill>
                <a:latin typeface="Source Sans 3 Medium"/>
              </a:rPr>
              <a:t>Podpisywanie umów z beneficjentami – do 31.12.2030 r.</a:t>
            </a:r>
          </a:p>
          <a:p>
            <a:pPr marL="571500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>
                <a:solidFill>
                  <a:srgbClr val="404040"/>
                </a:solidFill>
                <a:latin typeface="Source Sans 3 Medium"/>
              </a:rPr>
              <a:t>Wydatkowanie środków przez WFOŚiGW – do 31.12.2032 r.</a:t>
            </a:r>
          </a:p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>
                <a:latin typeface="Source Sans 3 Medium"/>
              </a:rPr>
              <a:t>W planach kolejne środki do pozyskania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68AB9EAE-8E54-1B61-40AA-C9D17AA4B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611" y="6085560"/>
            <a:ext cx="486318" cy="486319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F46DEC26-94C3-FE4A-835B-221F241187AC}"/>
              </a:ext>
            </a:extLst>
          </p:cNvPr>
          <p:cNvSpPr txBox="1"/>
          <p:nvPr/>
        </p:nvSpPr>
        <p:spPr>
          <a:xfrm>
            <a:off x="1246320" y="8741330"/>
            <a:ext cx="12238074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lang="pl-PL" sz="4400" b="1" spc="-57" dirty="0">
                <a:solidFill>
                  <a:srgbClr val="2B6EC5"/>
                </a:solidFill>
                <a:latin typeface="Source Sans Pro Semibold"/>
                <a:ea typeface="Source Sans Pro Semibold"/>
              </a:rPr>
              <a:t>Okres realizacji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BEC8C768-C371-D093-C830-65EBF144F11C}"/>
              </a:ext>
            </a:extLst>
          </p:cNvPr>
          <p:cNvSpPr txBox="1"/>
          <p:nvPr/>
        </p:nvSpPr>
        <p:spPr>
          <a:xfrm>
            <a:off x="1246320" y="5110734"/>
            <a:ext cx="17115184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lang="pl-PL" sz="4400" dirty="0"/>
              <a:t>Zapotrzebowanie na środki</a:t>
            </a:r>
          </a:p>
        </p:txBody>
      </p:sp>
      <p:sp>
        <p:nvSpPr>
          <p:cNvPr id="14" name="Naprawiamy program, żeby zabezpieczyć Polki i Polaków  przed nadużyciami.…">
            <a:extLst>
              <a:ext uri="{FF2B5EF4-FFF2-40B4-BE49-F238E27FC236}">
                <a16:creationId xmlns:a16="http://schemas.microsoft.com/office/drawing/2014/main" id="{6F9EF7CA-E051-0B2B-204A-FD543970FFC5}"/>
              </a:ext>
            </a:extLst>
          </p:cNvPr>
          <p:cNvSpPr txBox="1"/>
          <p:nvPr/>
        </p:nvSpPr>
        <p:spPr>
          <a:xfrm>
            <a:off x="1246320" y="5777208"/>
            <a:ext cx="12067504" cy="881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b="1" spc="-87" dirty="0">
                <a:solidFill>
                  <a:srgbClr val="B03F6D"/>
                </a:solidFill>
                <a:latin typeface="Source Sans Pro Semibold"/>
                <a:ea typeface="Source Sans Pro Semibold"/>
              </a:rPr>
              <a:t>127,6 mld zł</a:t>
            </a:r>
            <a:endParaRPr lang="pl-PL" sz="4400" dirty="0"/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50126587-B76F-378B-F60C-DFA53A6D6354}"/>
              </a:ext>
            </a:extLst>
          </p:cNvPr>
          <p:cNvSpPr txBox="1"/>
          <p:nvPr/>
        </p:nvSpPr>
        <p:spPr>
          <a:xfrm>
            <a:off x="1246320" y="6801722"/>
            <a:ext cx="17115184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lang="pl-PL" sz="5400" dirty="0"/>
              <a:t>Budżet na nowe przedsięwzięcia w 2025 r.</a:t>
            </a:r>
          </a:p>
        </p:txBody>
      </p:sp>
      <p:sp>
        <p:nvSpPr>
          <p:cNvPr id="17" name="Naprawiamy program, żeby zabezpieczyć Polki i Polaków  przed nadużyciami.…">
            <a:extLst>
              <a:ext uri="{FF2B5EF4-FFF2-40B4-BE49-F238E27FC236}">
                <a16:creationId xmlns:a16="http://schemas.microsoft.com/office/drawing/2014/main" id="{42F8BF59-7442-7E06-BA0C-545801D033B9}"/>
              </a:ext>
            </a:extLst>
          </p:cNvPr>
          <p:cNvSpPr txBox="1"/>
          <p:nvPr/>
        </p:nvSpPr>
        <p:spPr>
          <a:xfrm>
            <a:off x="1212572" y="7570757"/>
            <a:ext cx="17870557" cy="1051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5400" b="1" spc="-87" dirty="0">
                <a:solidFill>
                  <a:srgbClr val="B03F6D"/>
                </a:solidFill>
                <a:latin typeface="Source Sans Pro Semibold"/>
                <a:ea typeface="Source Sans Pro Semibold"/>
              </a:rPr>
              <a:t>10 mld zł </a:t>
            </a:r>
            <a:r>
              <a:rPr lang="pl-PL" sz="4400" dirty="0">
                <a:solidFill>
                  <a:srgbClr val="404040"/>
                </a:solidFill>
                <a:latin typeface="Source Sans 3 Regular"/>
              </a:rPr>
              <a:t>z Funduszu Modernizacyjnego (po decyzji EBI 14 marca)</a:t>
            </a:r>
            <a:endParaRPr lang="pl-PL" sz="4400" dirty="0"/>
          </a:p>
        </p:txBody>
      </p:sp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7D361F18-BD8D-F289-09FB-E0204B3D3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186" y="12051612"/>
            <a:ext cx="486318" cy="486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Image" descr="Image">
            <a:extLst>
              <a:ext uri="{FF2B5EF4-FFF2-40B4-BE49-F238E27FC236}">
                <a16:creationId xmlns:a16="http://schemas.microsoft.com/office/drawing/2014/main" id="{AE8CF792-9E37-EF34-A0C9-C5F7BE5EC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2794" y="4786885"/>
            <a:ext cx="6368634" cy="704698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5494768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FD0C06-C7CE-56ED-8838-042656776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Box 4">
            <a:extLst>
              <a:ext uri="{FF2B5EF4-FFF2-40B4-BE49-F238E27FC236}">
                <a16:creationId xmlns:a16="http://schemas.microsoft.com/office/drawing/2014/main" id="{51C5F9F8-DCCD-CF84-6CF9-E571E204D207}"/>
              </a:ext>
            </a:extLst>
          </p:cNvPr>
          <p:cNvSpPr txBox="1"/>
          <p:nvPr/>
        </p:nvSpPr>
        <p:spPr>
          <a:xfrm>
            <a:off x="1272209" y="1936210"/>
            <a:ext cx="14211190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lang="pl-PL" sz="5400" dirty="0"/>
              <a:t>Kto może skorzystać z dofinansowania?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E2A62D3A-7CC0-E112-77A6-3DC57F840B3B}"/>
              </a:ext>
            </a:extLst>
          </p:cNvPr>
          <p:cNvSpPr txBox="1"/>
          <p:nvPr/>
        </p:nvSpPr>
        <p:spPr>
          <a:xfrm>
            <a:off x="947794" y="3543389"/>
            <a:ext cx="9794141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endParaRPr lang="pl-PL" sz="3400" dirty="0">
              <a:solidFill>
                <a:schemeClr val="bg1"/>
              </a:solidFill>
              <a:latin typeface="Source Sans 3 Medium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Rectangle">
            <a:extLst>
              <a:ext uri="{FF2B5EF4-FFF2-40B4-BE49-F238E27FC236}">
                <a16:creationId xmlns:a16="http://schemas.microsoft.com/office/drawing/2014/main" id="{5929C856-70AD-5AF5-CA3E-B5C0324D8F18}"/>
              </a:ext>
            </a:extLst>
          </p:cNvPr>
          <p:cNvSpPr/>
          <p:nvPr/>
        </p:nvSpPr>
        <p:spPr>
          <a:xfrm>
            <a:off x="1272209" y="3145935"/>
            <a:ext cx="21746817" cy="6355874"/>
          </a:xfrm>
          <a:prstGeom prst="rect">
            <a:avLst/>
          </a:prstGeom>
          <a:solidFill>
            <a:srgbClr val="BF336E"/>
          </a:solidFill>
          <a:ln w="12700">
            <a:miter lim="400000"/>
          </a:ln>
        </p:spPr>
        <p:txBody>
          <a:bodyPr lIns="60958" tIns="60958" rIns="60958" bIns="60958" anchor="ctr"/>
          <a:lstStyle/>
          <a:p>
            <a:endParaRPr/>
          </a:p>
        </p:txBody>
      </p:sp>
      <p:sp>
        <p:nvSpPr>
          <p:cNvPr id="8" name="Naprawiamy program, żeby zabezpieczyć Polki i Polaków  przed nadużyciami.…">
            <a:extLst>
              <a:ext uri="{FF2B5EF4-FFF2-40B4-BE49-F238E27FC236}">
                <a16:creationId xmlns:a16="http://schemas.microsoft.com/office/drawing/2014/main" id="{1502BF1A-BE0E-A66F-35C3-BD6CA8894DF4}"/>
              </a:ext>
            </a:extLst>
          </p:cNvPr>
          <p:cNvSpPr txBox="1"/>
          <p:nvPr/>
        </p:nvSpPr>
        <p:spPr>
          <a:xfrm>
            <a:off x="1512946" y="3543389"/>
            <a:ext cx="21746817" cy="5756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marL="571500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>
                <a:solidFill>
                  <a:schemeClr val="bg1"/>
                </a:solidFill>
              </a:rPr>
              <a:t>Właściciel/współwłaściciel budynku/lokalu mieszkalnego</a:t>
            </a:r>
          </a:p>
          <a:p>
            <a:pPr marL="571500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>
                <a:solidFill>
                  <a:schemeClr val="bg1"/>
                </a:solidFill>
              </a:rPr>
              <a:t>Nie jest beneficjentem programu w związku z realizacją przedsięwzięcia w innym budynku/lokalu mieszkalnym na podstawie WOD złożonego w naborze od 22.04.2024 r.</a:t>
            </a:r>
          </a:p>
          <a:p>
            <a:pPr marL="571500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>
                <a:solidFill>
                  <a:schemeClr val="bg1"/>
                </a:solidFill>
              </a:rPr>
              <a:t>Od min. 3 lat ma prawo własności budynku/lokalu (wyjątek: spadek).</a:t>
            </a:r>
          </a:p>
          <a:p>
            <a:pPr marL="571500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endParaRPr lang="pl-PL" sz="4400" dirty="0">
              <a:solidFill>
                <a:schemeClr val="bg1"/>
              </a:solidFill>
            </a:endParaRPr>
          </a:p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>
                <a:solidFill>
                  <a:schemeClr val="bg1"/>
                </a:solidFill>
              </a:rPr>
              <a:t>Ważne! </a:t>
            </a:r>
            <a:br>
              <a:rPr lang="pl-PL" sz="4400" dirty="0">
                <a:solidFill>
                  <a:schemeClr val="bg1"/>
                </a:solidFill>
              </a:rPr>
            </a:br>
            <a:r>
              <a:rPr lang="pl-PL" sz="4400" dirty="0">
                <a:solidFill>
                  <a:schemeClr val="bg1"/>
                </a:solidFill>
              </a:rPr>
              <a:t>Beneficjent w związku małżeńskim nie prowadzi jednoosobowego gospodarstwa domowego.</a:t>
            </a:r>
            <a:endParaRPr lang="pl-PL" sz="4000" dirty="0">
              <a:solidFill>
                <a:schemeClr val="bg1"/>
              </a:solidFill>
            </a:endParaRPr>
          </a:p>
        </p:txBody>
      </p:sp>
      <p:sp>
        <p:nvSpPr>
          <p:cNvPr id="9" name="Naprawiamy program, żeby zabezpieczyć Polki i Polaków  przed nadużyciami.…">
            <a:extLst>
              <a:ext uri="{FF2B5EF4-FFF2-40B4-BE49-F238E27FC236}">
                <a16:creationId xmlns:a16="http://schemas.microsoft.com/office/drawing/2014/main" id="{9A75E5B2-BEE7-E4F1-0F47-4A15F4CE2C5A}"/>
              </a:ext>
            </a:extLst>
          </p:cNvPr>
          <p:cNvSpPr txBox="1"/>
          <p:nvPr/>
        </p:nvSpPr>
        <p:spPr>
          <a:xfrm>
            <a:off x="1753686" y="7400261"/>
            <a:ext cx="12541871" cy="1625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endParaRPr lang="pl-PL" sz="4400" dirty="0">
              <a:solidFill>
                <a:schemeClr val="bg1"/>
              </a:solidFill>
            </a:endParaRPr>
          </a:p>
          <a:p>
            <a:pPr marL="571500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endParaRPr lang="pl-PL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37912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87B19-FED2-620A-E2D8-A8FDA9572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Box 4">
            <a:extLst>
              <a:ext uri="{FF2B5EF4-FFF2-40B4-BE49-F238E27FC236}">
                <a16:creationId xmlns:a16="http://schemas.microsoft.com/office/drawing/2014/main" id="{98A70712-9A19-A7D1-F21B-880E914EFC24}"/>
              </a:ext>
            </a:extLst>
          </p:cNvPr>
          <p:cNvSpPr txBox="1"/>
          <p:nvPr/>
        </p:nvSpPr>
        <p:spPr>
          <a:xfrm>
            <a:off x="371728" y="1798319"/>
            <a:ext cx="14535607" cy="1661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lang="pl-PL" sz="5400" dirty="0"/>
              <a:t>Progi dochodowe</a:t>
            </a:r>
          </a:p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endParaRPr lang="pl-PL" sz="5400" dirty="0"/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54967EBE-479B-DA60-C3C6-4BC31156EA7A}"/>
              </a:ext>
            </a:extLst>
          </p:cNvPr>
          <p:cNvSpPr txBox="1"/>
          <p:nvPr/>
        </p:nvSpPr>
        <p:spPr>
          <a:xfrm>
            <a:off x="947794" y="3543389"/>
            <a:ext cx="9794141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endParaRPr lang="pl-PL" sz="3400" dirty="0">
              <a:solidFill>
                <a:schemeClr val="bg1"/>
              </a:solidFill>
              <a:latin typeface="Source Sans 3 Medium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48616B4-AE42-6E38-AAEB-7392BF6B9775}"/>
              </a:ext>
            </a:extLst>
          </p:cNvPr>
          <p:cNvSpPr txBox="1"/>
          <p:nvPr/>
        </p:nvSpPr>
        <p:spPr>
          <a:xfrm>
            <a:off x="371728" y="2682651"/>
            <a:ext cx="23640544" cy="9159424"/>
          </a:xfrm>
          <a:prstGeom prst="rect">
            <a:avLst/>
          </a:prstGeom>
          <a:solidFill>
            <a:srgbClr val="2B6EC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7" tIns="60957" rIns="60957" bIns="60957" numCol="1" spcCol="38100" rtlCol="0" anchor="t">
            <a:spAutoFit/>
          </a:bodyPr>
          <a:lstStyle/>
          <a:p>
            <a: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" name="Naprawiamy program, żeby zabezpieczyć Polki i Polaków  przed nadużyciami.…">
            <a:extLst>
              <a:ext uri="{FF2B5EF4-FFF2-40B4-BE49-F238E27FC236}">
                <a16:creationId xmlns:a16="http://schemas.microsoft.com/office/drawing/2014/main" id="{35EF76DF-88F9-53DA-88B9-1765A0463D75}"/>
              </a:ext>
            </a:extLst>
          </p:cNvPr>
          <p:cNvSpPr txBox="1"/>
          <p:nvPr/>
        </p:nvSpPr>
        <p:spPr>
          <a:xfrm>
            <a:off x="743456" y="2599574"/>
            <a:ext cx="23640544" cy="9159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b="1" dirty="0">
                <a:solidFill>
                  <a:schemeClr val="bg1"/>
                </a:solidFill>
              </a:rPr>
              <a:t>Poziom podstawowy: </a:t>
            </a:r>
            <a:r>
              <a:rPr lang="pl-PL" sz="4000" b="1" dirty="0">
                <a:solidFill>
                  <a:schemeClr val="bg1"/>
                </a:solidFill>
              </a:rPr>
              <a:t>135 000 zł/rok</a:t>
            </a:r>
          </a:p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b="1" dirty="0">
                <a:solidFill>
                  <a:schemeClr val="bg1"/>
                </a:solidFill>
              </a:rPr>
              <a:t>Poziom podwyższony:</a:t>
            </a:r>
          </a:p>
          <a:p>
            <a:pPr marL="571500" lvl="3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000" b="1" dirty="0">
                <a:solidFill>
                  <a:schemeClr val="bg1"/>
                </a:solidFill>
              </a:rPr>
              <a:t>2 250 zł </a:t>
            </a:r>
            <a:r>
              <a:rPr lang="pl-PL" sz="4000" dirty="0">
                <a:solidFill>
                  <a:schemeClr val="bg1"/>
                </a:solidFill>
              </a:rPr>
              <a:t>w gospodarstwie wieloosobowym, </a:t>
            </a:r>
          </a:p>
          <a:p>
            <a:pPr marL="571500" lvl="2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000" b="1" dirty="0">
                <a:solidFill>
                  <a:schemeClr val="bg1"/>
                </a:solidFill>
              </a:rPr>
              <a:t>3 150 zł </a:t>
            </a:r>
            <a:r>
              <a:rPr lang="pl-PL" sz="4000" dirty="0">
                <a:solidFill>
                  <a:schemeClr val="bg1"/>
                </a:solidFill>
              </a:rPr>
              <a:t>w gospodarstwie jednoosobowym,</a:t>
            </a:r>
          </a:p>
          <a:p>
            <a:pPr marL="571500" lvl="2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000" dirty="0">
                <a:solidFill>
                  <a:schemeClr val="bg1"/>
                </a:solidFill>
              </a:rPr>
              <a:t>roczny przychód z  tytułu prowadzenia pozarolniczej działalności gospodarczej </a:t>
            </a:r>
            <a:br>
              <a:rPr lang="pl-PL" sz="4000" dirty="0">
                <a:solidFill>
                  <a:schemeClr val="bg1"/>
                </a:solidFill>
              </a:rPr>
            </a:br>
            <a:r>
              <a:rPr lang="pl-PL" sz="4000" dirty="0">
                <a:solidFill>
                  <a:schemeClr val="bg1"/>
                </a:solidFill>
              </a:rPr>
              <a:t>– </a:t>
            </a:r>
            <a:r>
              <a:rPr lang="pl-PL" sz="4000" b="1" dirty="0">
                <a:solidFill>
                  <a:schemeClr val="bg1"/>
                </a:solidFill>
              </a:rPr>
              <a:t>max. czterdziestokrotność </a:t>
            </a:r>
            <a:r>
              <a:rPr lang="pl-PL" sz="4000" dirty="0">
                <a:solidFill>
                  <a:schemeClr val="bg1"/>
                </a:solidFill>
              </a:rPr>
              <a:t>kwoty minimalnego wynagrodzenia za pracę.</a:t>
            </a:r>
          </a:p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b="1" dirty="0">
                <a:solidFill>
                  <a:schemeClr val="bg1"/>
                </a:solidFill>
              </a:rPr>
              <a:t>Poziom najwyższy :</a:t>
            </a:r>
          </a:p>
          <a:p>
            <a:pPr marL="571500" indent="-571500" defTabSz="825500">
              <a:lnSpc>
                <a:spcPct val="120000"/>
              </a:lnSpc>
              <a:buFont typeface="Arial" panose="020B0604020202020204" pitchFamily="34" charset="0"/>
              <a:buChar char="•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000" b="1" dirty="0">
                <a:solidFill>
                  <a:schemeClr val="bg1"/>
                </a:solidFill>
              </a:rPr>
              <a:t>1 300 zł </a:t>
            </a:r>
            <a:r>
              <a:rPr lang="pl-PL" sz="4000" dirty="0">
                <a:solidFill>
                  <a:schemeClr val="bg1"/>
                </a:solidFill>
              </a:rPr>
              <a:t>w gospodarstwie wieloosobowym, </a:t>
            </a:r>
          </a:p>
          <a:p>
            <a:pPr marL="571500" indent="-571500" defTabSz="825500">
              <a:lnSpc>
                <a:spcPct val="120000"/>
              </a:lnSpc>
              <a:buFont typeface="Arial" panose="020B0604020202020204" pitchFamily="34" charset="0"/>
              <a:buChar char="•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000" b="1" dirty="0">
                <a:solidFill>
                  <a:schemeClr val="bg1"/>
                </a:solidFill>
              </a:rPr>
              <a:t>1 800 zł </a:t>
            </a:r>
            <a:r>
              <a:rPr lang="pl-PL" sz="4000" dirty="0">
                <a:solidFill>
                  <a:schemeClr val="bg1"/>
                </a:solidFill>
              </a:rPr>
              <a:t>w gospodarstwie jednoosobowym, </a:t>
            </a:r>
          </a:p>
          <a:p>
            <a:pPr marL="571500" indent="-571500" defTabSz="825500">
              <a:lnSpc>
                <a:spcPct val="120000"/>
              </a:lnSpc>
              <a:buFont typeface="Arial" panose="020B0604020202020204" pitchFamily="34" charset="0"/>
              <a:buChar char="•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000" dirty="0">
                <a:solidFill>
                  <a:schemeClr val="bg1"/>
                </a:solidFill>
              </a:rPr>
              <a:t>lub ma ustalone prawo do zasiłku: stałego, okresowego, rodzinnego lub specjalnego zasiłku opiekuńczego,</a:t>
            </a:r>
          </a:p>
          <a:p>
            <a:pPr marL="571500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000" dirty="0">
                <a:solidFill>
                  <a:schemeClr val="bg1"/>
                </a:solidFill>
              </a:rPr>
              <a:t> roczny przychód z  tytułu prowadzenia pozarolniczej działalności gospodarczej </a:t>
            </a:r>
            <a:br>
              <a:rPr lang="pl-PL" sz="4000" dirty="0">
                <a:solidFill>
                  <a:schemeClr val="bg1"/>
                </a:solidFill>
              </a:rPr>
            </a:br>
            <a:r>
              <a:rPr lang="pl-PL" sz="4000" dirty="0">
                <a:solidFill>
                  <a:schemeClr val="bg1"/>
                </a:solidFill>
              </a:rPr>
              <a:t>– </a:t>
            </a:r>
            <a:r>
              <a:rPr lang="pl-PL" sz="4000" b="1" dirty="0">
                <a:solidFill>
                  <a:schemeClr val="bg1"/>
                </a:solidFill>
              </a:rPr>
              <a:t>max. dwunastokrotność </a:t>
            </a:r>
            <a:r>
              <a:rPr lang="pl-PL" sz="4000" dirty="0">
                <a:solidFill>
                  <a:schemeClr val="bg1"/>
                </a:solidFill>
              </a:rPr>
              <a:t>kwoty minimalnego wynagrodzenia za pracę.</a:t>
            </a:r>
          </a:p>
        </p:txBody>
      </p:sp>
    </p:spTree>
    <p:extLst>
      <p:ext uri="{BB962C8B-B14F-4D97-AF65-F5344CB8AC3E}">
        <p14:creationId xmlns:p14="http://schemas.microsoft.com/office/powerpoint/2010/main" val="14033349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E974A-B2FD-0419-FB44-121B35980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9E21BC6E-D83C-6F7C-0065-D94223E943B9}"/>
              </a:ext>
            </a:extLst>
          </p:cNvPr>
          <p:cNvSpPr txBox="1"/>
          <p:nvPr/>
        </p:nvSpPr>
        <p:spPr>
          <a:xfrm>
            <a:off x="584806" y="2137355"/>
            <a:ext cx="17742951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lang="pl-PL" sz="5400" dirty="0"/>
              <a:t>Zakres przedsięwzięcia (standard energetyczny budynku)</a:t>
            </a:r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9B4DFA2F-FEAC-C74B-E340-9F7392B97F08}"/>
              </a:ext>
            </a:extLst>
          </p:cNvPr>
          <p:cNvSpPr/>
          <p:nvPr/>
        </p:nvSpPr>
        <p:spPr>
          <a:xfrm>
            <a:off x="14332227" y="3229860"/>
            <a:ext cx="9660836" cy="8021236"/>
          </a:xfrm>
          <a:prstGeom prst="rect">
            <a:avLst/>
          </a:prstGeom>
          <a:solidFill>
            <a:srgbClr val="BF336E"/>
          </a:solidFill>
          <a:ln w="12700">
            <a:miter lim="400000"/>
          </a:ln>
        </p:spPr>
        <p:txBody>
          <a:bodyPr lIns="60958" tIns="60958" rIns="60958" bIns="60958" anchor="ctr"/>
          <a:lstStyle/>
          <a:p>
            <a:endParaRPr/>
          </a:p>
        </p:txBody>
      </p:sp>
      <p:sp>
        <p:nvSpPr>
          <p:cNvPr id="8" name="Naprawiamy program, żeby zabezpieczyć Polki i Polaków  przed nadużyciami.…">
            <a:extLst>
              <a:ext uri="{FF2B5EF4-FFF2-40B4-BE49-F238E27FC236}">
                <a16:creationId xmlns:a16="http://schemas.microsoft.com/office/drawing/2014/main" id="{B3BD1D44-ED3D-64A0-6875-0AB721E55F65}"/>
              </a:ext>
            </a:extLst>
          </p:cNvPr>
          <p:cNvSpPr txBox="1"/>
          <p:nvPr/>
        </p:nvSpPr>
        <p:spPr>
          <a:xfrm>
            <a:off x="14789426" y="3307796"/>
            <a:ext cx="8666922" cy="657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3600" dirty="0">
                <a:solidFill>
                  <a:schemeClr val="bg1"/>
                </a:solidFill>
              </a:rPr>
              <a:t>Obowiązkowo:</a:t>
            </a:r>
          </a:p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endParaRPr lang="pl-PL" sz="3600" dirty="0">
              <a:solidFill>
                <a:schemeClr val="bg1"/>
              </a:solidFill>
            </a:endParaRPr>
          </a:p>
          <a:p>
            <a:pPr marL="571500" lvl="1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000" dirty="0">
                <a:solidFill>
                  <a:schemeClr val="bg1"/>
                </a:solidFill>
              </a:rPr>
              <a:t>audyt energetyczny wraz z dokumentem podsumowującym audyt energetyczny </a:t>
            </a:r>
            <a:r>
              <a:rPr lang="pl-PL" sz="4000" b="1" dirty="0">
                <a:solidFill>
                  <a:schemeClr val="bg1"/>
                </a:solidFill>
              </a:rPr>
              <a:t>PRZED </a:t>
            </a:r>
            <a:r>
              <a:rPr lang="pl-PL" sz="4000" dirty="0">
                <a:solidFill>
                  <a:schemeClr val="bg1"/>
                </a:solidFill>
              </a:rPr>
              <a:t>realizacją,</a:t>
            </a:r>
          </a:p>
          <a:p>
            <a:pPr lvl="1"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endParaRPr lang="pl-PL" sz="4000" dirty="0">
              <a:solidFill>
                <a:schemeClr val="bg1"/>
              </a:solidFill>
            </a:endParaRPr>
          </a:p>
          <a:p>
            <a:pPr marL="571500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000" dirty="0">
                <a:solidFill>
                  <a:schemeClr val="bg1"/>
                </a:solidFill>
              </a:rPr>
              <a:t>świadectwo charakterystyki energetycznej </a:t>
            </a:r>
            <a:r>
              <a:rPr lang="pl-PL" sz="4000" b="1" dirty="0">
                <a:solidFill>
                  <a:schemeClr val="bg1"/>
                </a:solidFill>
              </a:rPr>
              <a:t>PO </a:t>
            </a:r>
            <a:r>
              <a:rPr lang="pl-PL" sz="4000" dirty="0">
                <a:solidFill>
                  <a:schemeClr val="bg1"/>
                </a:solidFill>
              </a:rPr>
              <a:t>realizacji przedsięwzięcia.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4F20752-D32D-77F9-AD1B-7DD4320C5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807" y="3229860"/>
            <a:ext cx="13207575" cy="1022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58848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72EE75-E3F5-5739-F220-7DFC30C90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13F9BC20-199F-485F-E30B-05DEACAF7CD5}"/>
              </a:ext>
            </a:extLst>
          </p:cNvPr>
          <p:cNvSpPr txBox="1"/>
          <p:nvPr/>
        </p:nvSpPr>
        <p:spPr>
          <a:xfrm>
            <a:off x="1212574" y="2256623"/>
            <a:ext cx="17115184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lang="pl-PL" sz="5400" dirty="0"/>
              <a:t>Wysokość dotacji</a:t>
            </a:r>
          </a:p>
        </p:txBody>
      </p:sp>
      <p:sp>
        <p:nvSpPr>
          <p:cNvPr id="124" name="Naprawiamy program, żeby zabezpieczyć Polki i Polaków  przed nadużyciami.…">
            <a:extLst>
              <a:ext uri="{FF2B5EF4-FFF2-40B4-BE49-F238E27FC236}">
                <a16:creationId xmlns:a16="http://schemas.microsoft.com/office/drawing/2014/main" id="{E422FCC1-C292-96CC-71B3-F72D2A341901}"/>
              </a:ext>
            </a:extLst>
          </p:cNvPr>
          <p:cNvSpPr txBox="1"/>
          <p:nvPr/>
        </p:nvSpPr>
        <p:spPr>
          <a:xfrm>
            <a:off x="1212573" y="3232249"/>
            <a:ext cx="13945301" cy="3102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Intensywność dofinansowania:</a:t>
            </a:r>
          </a:p>
          <a:p>
            <a:pPr marL="571500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000" dirty="0"/>
              <a:t>podstawowy – dotacja </a:t>
            </a:r>
            <a:r>
              <a:rPr lang="pl-PL" sz="4000" b="1" dirty="0"/>
              <a:t>do 40%</a:t>
            </a:r>
            <a:r>
              <a:rPr lang="pl-PL" sz="4000" dirty="0"/>
              <a:t>, </a:t>
            </a:r>
          </a:p>
          <a:p>
            <a:pPr marL="571500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000" dirty="0"/>
              <a:t>podwyższony – dotacja </a:t>
            </a:r>
            <a:r>
              <a:rPr lang="pl-PL" sz="4000" b="1" dirty="0"/>
              <a:t>do 70%</a:t>
            </a:r>
            <a:r>
              <a:rPr lang="pl-PL" sz="4000" dirty="0"/>
              <a:t>, </a:t>
            </a:r>
          </a:p>
          <a:p>
            <a:pPr marL="571500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000" dirty="0"/>
              <a:t>najwyższy – dotacja </a:t>
            </a:r>
            <a:r>
              <a:rPr lang="pl-PL" sz="4000" b="1" dirty="0"/>
              <a:t>do 100%.</a:t>
            </a:r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18282AB2-562B-E68B-952F-6C08BEF13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153" y="3557478"/>
            <a:ext cx="486318" cy="48631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E2DF9D92-25F9-9597-2070-C3F4BE3CED28}"/>
              </a:ext>
            </a:extLst>
          </p:cNvPr>
          <p:cNvSpPr txBox="1"/>
          <p:nvPr/>
        </p:nvSpPr>
        <p:spPr>
          <a:xfrm>
            <a:off x="1212573" y="7381370"/>
            <a:ext cx="20127425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lang="pl-PL" sz="5400" dirty="0"/>
              <a:t>Ograniczenie zawyżania kosztów</a:t>
            </a:r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9ED2E8E2-C437-1BF5-8803-5A67EE554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153" y="8421026"/>
            <a:ext cx="486318" cy="486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8C206CC-0853-4169-0590-B27922DF7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83094" y="3800637"/>
            <a:ext cx="10300906" cy="7464710"/>
          </a:xfrm>
          <a:prstGeom prst="rect">
            <a:avLst/>
          </a:prstGeom>
        </p:spPr>
      </p:pic>
      <p:sp>
        <p:nvSpPr>
          <p:cNvPr id="6" name="Naprawiamy program, żeby zabezpieczyć Polki i Polaków  przed nadużyciami.…">
            <a:extLst>
              <a:ext uri="{FF2B5EF4-FFF2-40B4-BE49-F238E27FC236}">
                <a16:creationId xmlns:a16="http://schemas.microsoft.com/office/drawing/2014/main" id="{696570C0-7AFF-69B1-BCE7-4666BBE0ADD3}"/>
              </a:ext>
            </a:extLst>
          </p:cNvPr>
          <p:cNvSpPr txBox="1"/>
          <p:nvPr/>
        </p:nvSpPr>
        <p:spPr>
          <a:xfrm>
            <a:off x="1212573" y="8173969"/>
            <a:ext cx="15882731" cy="3102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Przywrócono</a:t>
            </a:r>
            <a:r>
              <a:rPr lang="pl-PL" sz="4400" dirty="0">
                <a:solidFill>
                  <a:srgbClr val="FF0000"/>
                </a:solidFill>
              </a:rPr>
              <a:t> </a:t>
            </a:r>
            <a:r>
              <a:rPr lang="pl-PL" sz="4400" dirty="0">
                <a:solidFill>
                  <a:srgbClr val="404040"/>
                </a:solidFill>
                <a:latin typeface="Source Sans 3 Regular"/>
              </a:rPr>
              <a:t>maksymalne kwoty dotacji jednostkowych </a:t>
            </a:r>
            <a:r>
              <a:rPr lang="pl-PL" sz="4400" dirty="0"/>
              <a:t>dla:</a:t>
            </a:r>
          </a:p>
          <a:p>
            <a:pPr marL="571500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000" dirty="0"/>
              <a:t>ocieplenia przegród, </a:t>
            </a:r>
          </a:p>
          <a:p>
            <a:pPr marL="571500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000" dirty="0"/>
              <a:t>stolarki okiennej i drzwiowej,</a:t>
            </a:r>
          </a:p>
          <a:p>
            <a:pPr marL="571500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000" dirty="0"/>
              <a:t>bram garażowych.</a:t>
            </a:r>
          </a:p>
        </p:txBody>
      </p:sp>
    </p:spTree>
    <p:extLst>
      <p:ext uri="{BB962C8B-B14F-4D97-AF65-F5344CB8AC3E}">
        <p14:creationId xmlns:p14="http://schemas.microsoft.com/office/powerpoint/2010/main" val="208417887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B313D0-D282-6EFF-B458-596E17510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Box 4">
            <a:extLst>
              <a:ext uri="{FF2B5EF4-FFF2-40B4-BE49-F238E27FC236}">
                <a16:creationId xmlns:a16="http://schemas.microsoft.com/office/drawing/2014/main" id="{725714D9-7E8F-CB88-8894-AC7A2E1BB99A}"/>
              </a:ext>
            </a:extLst>
          </p:cNvPr>
          <p:cNvSpPr txBox="1"/>
          <p:nvPr/>
        </p:nvSpPr>
        <p:spPr>
          <a:xfrm>
            <a:off x="1380852" y="2032152"/>
            <a:ext cx="22810991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lang="pl-PL" sz="5400" dirty="0"/>
              <a:t>Przykładowe wyliczenie maksymalnej dotacji</a:t>
            </a:r>
          </a:p>
        </p:txBody>
      </p:sp>
      <p:sp>
        <p:nvSpPr>
          <p:cNvPr id="2" name="Naprawiamy program, żeby zabezpieczyć Polki i Polaków  przed nadużyciami.…">
            <a:extLst>
              <a:ext uri="{FF2B5EF4-FFF2-40B4-BE49-F238E27FC236}">
                <a16:creationId xmlns:a16="http://schemas.microsoft.com/office/drawing/2014/main" id="{BA8ED001-7D36-E75D-CAC3-66962F5CA7B0}"/>
              </a:ext>
            </a:extLst>
          </p:cNvPr>
          <p:cNvSpPr txBox="1"/>
          <p:nvPr/>
        </p:nvSpPr>
        <p:spPr>
          <a:xfrm>
            <a:off x="18804834" y="6172472"/>
            <a:ext cx="4810539" cy="3964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3000" dirty="0"/>
              <a:t>* Dofinansowanie w najwyższym progu tylko dla budynku/lokalu, w którym zapotrzebowanie na energię użytkową do ogrzewania wynosi </a:t>
            </a:r>
            <a:r>
              <a:rPr lang="pl-PL" sz="3000" b="1" dirty="0"/>
              <a:t>powyżej </a:t>
            </a:r>
            <a:br>
              <a:rPr lang="pl-PL" sz="3000" b="1" dirty="0"/>
            </a:br>
            <a:r>
              <a:rPr lang="pl-PL" sz="3000" b="1" dirty="0"/>
              <a:t>140 kWh/(m2*rok).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1A4643A-13C6-B860-A271-140D87CCB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526" y="2863149"/>
            <a:ext cx="16292947" cy="932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64287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71B38-2F1C-AA41-2639-4759CD0DC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Box 4">
            <a:extLst>
              <a:ext uri="{FF2B5EF4-FFF2-40B4-BE49-F238E27FC236}">
                <a16:creationId xmlns:a16="http://schemas.microsoft.com/office/drawing/2014/main" id="{FC3FCED4-12B8-B029-8379-2BA6B9789D7B}"/>
              </a:ext>
            </a:extLst>
          </p:cNvPr>
          <p:cNvSpPr txBox="1"/>
          <p:nvPr/>
        </p:nvSpPr>
        <p:spPr>
          <a:xfrm>
            <a:off x="585722" y="2111665"/>
            <a:ext cx="23606122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lang="pl-PL" sz="5400" dirty="0"/>
              <a:t>Dotacje jednostkowe (przykłady </a:t>
            </a:r>
            <a:r>
              <a:rPr lang="pl-PL" sz="5400" b="1" spc="-57" dirty="0">
                <a:solidFill>
                  <a:srgbClr val="2B6EC5"/>
                </a:solidFill>
                <a:latin typeface="Source Sans Pro Semibold"/>
                <a:ea typeface="Source Sans Pro Semibold"/>
              </a:rPr>
              <a:t>z załącznika 2 do programu)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4FC808EF-460D-A530-3DE8-BA1C4154E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21" y="3166103"/>
            <a:ext cx="14934501" cy="911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50949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60957" tIns="60957" rIns="60957" bIns="60957" numCol="1" spcCol="38100" rtlCol="0" anchor="ctr">
        <a:spAutoFit/>
      </a:bodyPr>
      <a:lstStyle>
        <a:defPPr marL="0" marR="0" indent="0" algn="l" defTabSz="1219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0957" tIns="60957" rIns="60957" bIns="60957" numCol="1" spcCol="38100" rtlCol="0" anchor="t">
        <a:spAutoFit/>
      </a:bodyPr>
      <a:lstStyle>
        <a:defPPr marL="0" marR="0" indent="0" algn="l" defTabSz="1219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60957" tIns="60957" rIns="60957" bIns="60957" numCol="1" spcCol="38100" rtlCol="0" anchor="ctr">
        <a:spAutoFit/>
      </a:bodyPr>
      <a:lstStyle>
        <a:defPPr marL="0" marR="0" indent="0" algn="l" defTabSz="1219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0957" tIns="60957" rIns="60957" bIns="60957" numCol="1" spcCol="38100" rtlCol="0" anchor="t">
        <a:spAutoFit/>
      </a:bodyPr>
      <a:lstStyle>
        <a:defPPr marL="0" marR="0" indent="0" algn="l" defTabSz="1219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1666</TotalTime>
  <Words>884</Words>
  <Application>Microsoft Office PowerPoint</Application>
  <PresentationFormat>Niestandardowy</PresentationFormat>
  <Paragraphs>118</Paragraphs>
  <Slides>16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5" baseType="lpstr">
      <vt:lpstr>Arial</vt:lpstr>
      <vt:lpstr>Calibri</vt:lpstr>
      <vt:lpstr>Courier New</vt:lpstr>
      <vt:lpstr>Source Sans 3 Medium</vt:lpstr>
      <vt:lpstr>Source Sans 3 Regular</vt:lpstr>
      <vt:lpstr>Source Sans Pro</vt:lpstr>
      <vt:lpstr>Source Sans Pro Semibold</vt:lpstr>
      <vt:lpstr>Wingdings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Bieniecka-Popardowska Donata</dc:creator>
  <cp:lastModifiedBy>MAGDA</cp:lastModifiedBy>
  <cp:revision>86</cp:revision>
  <cp:lastPrinted>2025-03-28T08:50:27Z</cp:lastPrinted>
  <dcterms:modified xsi:type="dcterms:W3CDTF">2025-04-03T07:15:33Z</dcterms:modified>
</cp:coreProperties>
</file>